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9" r:id="rId4"/>
    <p:sldId id="29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58" r:id="rId16"/>
    <p:sldId id="264" r:id="rId17"/>
    <p:sldId id="271" r:id="rId18"/>
    <p:sldId id="272" r:id="rId19"/>
    <p:sldId id="280" r:id="rId20"/>
    <p:sldId id="273" r:id="rId21"/>
    <p:sldId id="274" r:id="rId22"/>
    <p:sldId id="275" r:id="rId23"/>
    <p:sldId id="276" r:id="rId24"/>
    <p:sldId id="277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94" r:id="rId33"/>
    <p:sldId id="295" r:id="rId34"/>
    <p:sldId id="300" r:id="rId35"/>
    <p:sldId id="303" r:id="rId36"/>
    <p:sldId id="301" r:id="rId37"/>
    <p:sldId id="305" r:id="rId38"/>
    <p:sldId id="302" r:id="rId39"/>
    <p:sldId id="296" r:id="rId40"/>
    <p:sldId id="287" r:id="rId41"/>
    <p:sldId id="306" r:id="rId42"/>
    <p:sldId id="289" r:id="rId43"/>
    <p:sldId id="293" r:id="rId44"/>
    <p:sldId id="290" r:id="rId45"/>
    <p:sldId id="291" r:id="rId46"/>
    <p:sldId id="292" r:id="rId47"/>
    <p:sldId id="297" r:id="rId48"/>
    <p:sldId id="298" r:id="rId4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3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A4C6D-6F6F-457F-9F1A-FC7DDBC02E12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58409-D32A-4431-9DAD-05EB89F4E90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228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0FBFC4-52C7-46E4-A8C6-1284724AD9BB}" type="slidenum">
              <a:rPr lang="es-ES_tradnl"/>
              <a:pPr/>
              <a:t>28</a:t>
            </a:fld>
            <a:endParaRPr lang="es-ES_tradnl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AD53B2-CF27-4018-BC8F-1F6E7D576BD6}" type="slidenum">
              <a:rPr lang="es-ES_tradnl"/>
              <a:pPr/>
              <a:t>29</a:t>
            </a:fld>
            <a:endParaRPr lang="es-ES_tradnl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78AFCB0-907B-4FBA-8F54-2EEA0795E77C}" type="datetimeFigureOut">
              <a:rPr lang="es-ES" smtClean="0"/>
              <a:pPr/>
              <a:t>23/01/2014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908BAB6-791B-476A-99EF-F5287DBCC4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www.clinicaracas.com/images/saludSeguridadAmbiente/desechosHospitalarios2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3153758"/>
          </a:xfrm>
        </p:spPr>
        <p:txBody>
          <a:bodyPr/>
          <a:lstStyle/>
          <a:p>
            <a:pPr algn="ctr"/>
            <a:r>
              <a:rPr lang="es-ES" dirty="0" smtClean="0"/>
              <a:t>MUNICIPALIDAD DE LA CIUDAD DE CORRIENTES</a:t>
            </a:r>
            <a:br>
              <a:rPr lang="es-ES" dirty="0" smtClean="0"/>
            </a:br>
            <a:r>
              <a:rPr lang="es-ES" sz="2800" dirty="0" smtClean="0">
                <a:solidFill>
                  <a:srgbClr val="FF0000"/>
                </a:solidFill>
              </a:rPr>
              <a:t>CAPACITACION SAPS RESIDUOS PATOLOGICOS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5" name="4 Imagen" descr="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857628"/>
            <a:ext cx="2292985" cy="941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ES" sz="2800" b="1" dirty="0"/>
              <a:t>Como generadores impactamos con nuestras acciones en el proceso, haciéndolo mas o menos simple, mas o menos riesgoso y  mas o menos </a:t>
            </a:r>
            <a:r>
              <a:rPr lang="es-ES" sz="2800" b="1" dirty="0" smtClean="0"/>
              <a:t>costoso</a:t>
            </a:r>
            <a:endParaRPr lang="es-ES" sz="2800" b="1" dirty="0"/>
          </a:p>
          <a:p>
            <a:pPr>
              <a:lnSpc>
                <a:spcPct val="90000"/>
              </a:lnSpc>
            </a:pPr>
            <a:r>
              <a:rPr lang="es-ES" sz="2800" b="1" dirty="0"/>
              <a:t>Como generadores somos responsables de los daños que por su inadecuado manejo se cause a personas o al </a:t>
            </a:r>
            <a:r>
              <a:rPr lang="es-ES" sz="2800" b="1" dirty="0" smtClean="0"/>
              <a:t>ambiente.</a:t>
            </a:r>
            <a:endParaRPr lang="es-ES" sz="2800" b="1" dirty="0"/>
          </a:p>
          <a:p>
            <a:pPr>
              <a:lnSpc>
                <a:spcPct val="90000"/>
              </a:lnSpc>
            </a:pPr>
            <a:r>
              <a:rPr lang="es-ES" sz="2800" b="1" dirty="0"/>
              <a:t>Debemos conocer y exigir el cumplimiento de las reglamentaciones para la generación el transporte, tratamiento y disposición final de los residuos.</a:t>
            </a:r>
          </a:p>
          <a:p>
            <a:pPr>
              <a:lnSpc>
                <a:spcPct val="90000"/>
              </a:lnSpc>
            </a:pPr>
            <a:endParaRPr lang="es-ES" sz="2800" b="1" dirty="0"/>
          </a:p>
        </p:txBody>
      </p:sp>
      <p:sp>
        <p:nvSpPr>
          <p:cNvPr id="11271" name="WordArt 7"/>
          <p:cNvSpPr>
            <a:spLocks noChangeArrowheads="1" noChangeShapeType="1" noTextEdit="1"/>
          </p:cNvSpPr>
          <p:nvPr/>
        </p:nvSpPr>
        <p:spPr bwMode="auto">
          <a:xfrm>
            <a:off x="250825" y="476250"/>
            <a:ext cx="8367713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Incidencias del manejo interno: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DSC036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44450"/>
            <a:ext cx="9144000" cy="45720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>
                <a:solidFill>
                  <a:srgbClr val="800000"/>
                </a:solidFill>
              </a:rPr>
              <a:t>Residuos Patológicos en recipientes de Residuos Comunes</a:t>
            </a:r>
            <a:endParaRPr lang="es-ES" sz="24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SC03660"/>
          <p:cNvPicPr>
            <a:picLocks noChangeAspect="1" noChangeArrowheads="1"/>
          </p:cNvPicPr>
          <p:nvPr/>
        </p:nvPicPr>
        <p:blipFill>
          <a:blip r:embed="rId2" cstate="print">
            <a:lum bright="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5516563"/>
            <a:ext cx="9144000" cy="8223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>
                <a:solidFill>
                  <a:srgbClr val="800000"/>
                </a:solidFill>
              </a:rPr>
              <a:t>Residuos Patológicos y Comunes almacenados en el baño de uso del personal</a:t>
            </a:r>
            <a:endParaRPr lang="es-ES" sz="24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8075613" cy="3776663"/>
          </a:xfrm>
        </p:spPr>
        <p:txBody>
          <a:bodyPr/>
          <a:lstStyle/>
          <a:p>
            <a:r>
              <a:rPr lang="es-ES"/>
              <a:t>SIDA, </a:t>
            </a:r>
            <a:r>
              <a:rPr lang="es-ES_tradnl"/>
              <a:t>H.I.V.</a:t>
            </a:r>
            <a:endParaRPr lang="es-ES"/>
          </a:p>
          <a:p>
            <a:r>
              <a:rPr lang="es-ES"/>
              <a:t>Hepatitis B y C </a:t>
            </a:r>
          </a:p>
          <a:p>
            <a:r>
              <a:rPr lang="es-ES"/>
              <a:t>Infecciones gastrointestinales, respiratorias, de la sangre y cutáneas </a:t>
            </a:r>
          </a:p>
          <a:p>
            <a:r>
              <a:rPr lang="es-ES"/>
              <a:t>Intoxicaciones. </a:t>
            </a:r>
          </a:p>
          <a:p>
            <a:pPr lvl="4"/>
            <a:endParaRPr lang="es-ES"/>
          </a:p>
        </p:txBody>
      </p:sp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539750" y="549275"/>
            <a:ext cx="8207375" cy="165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2"/>
                    </a:gs>
                    <a:gs pos="50000">
                      <a:srgbClr val="FF3300"/>
                    </a:gs>
                    <a:gs pos="100000">
                      <a:schemeClr val="tx2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ALGUNAS ENFERMEDADES</a:t>
            </a:r>
          </a:p>
          <a:p>
            <a:pPr algn="ctr"/>
            <a:r>
              <a:rPr lang="es-ES" sz="3600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2"/>
                    </a:gs>
                    <a:gs pos="50000">
                      <a:srgbClr val="FF3300"/>
                    </a:gs>
                    <a:gs pos="100000">
                      <a:schemeClr val="tx2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QUE SE PUEDEN CONTRAER</a:t>
            </a:r>
          </a:p>
          <a:p>
            <a:pPr algn="ctr"/>
            <a:endParaRPr lang="es-ES" sz="3600" kern="10" spc="72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chemeClr val="tx2"/>
                  </a:gs>
                  <a:gs pos="50000">
                    <a:srgbClr val="FF3300"/>
                  </a:gs>
                  <a:gs pos="100000">
                    <a:schemeClr val="tx2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8351837" cy="4176713"/>
          </a:xfrm>
        </p:spPr>
        <p:txBody>
          <a:bodyPr/>
          <a:lstStyle/>
          <a:p>
            <a:r>
              <a:rPr lang="es-ES" sz="3600" b="1"/>
              <a:t>Vía Directa: Puerta de Entrada (ojos, piel, vía respiratoria,  boca)</a:t>
            </a:r>
          </a:p>
          <a:p>
            <a:r>
              <a:rPr lang="es-ES_tradnl" sz="3600" b="1"/>
              <a:t>Vía Indirecta: pinchazos</a:t>
            </a:r>
            <a:endParaRPr lang="es-ES" sz="3600" b="1"/>
          </a:p>
          <a:p>
            <a:r>
              <a:rPr lang="es-ES" sz="3600" b="1"/>
              <a:t>Contacto con materiales contaminados</a:t>
            </a:r>
            <a:r>
              <a:rPr lang="es-ES" b="1"/>
              <a:t> </a:t>
            </a:r>
          </a:p>
          <a:p>
            <a:endParaRPr lang="es-ES" b="1"/>
          </a:p>
          <a:p>
            <a:endParaRPr lang="es-ES" b="1"/>
          </a:p>
        </p:txBody>
      </p:sp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374650" y="549275"/>
            <a:ext cx="822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MODOS DE TRANSMISION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864175"/>
          </a:xfrm>
        </p:spPr>
        <p:txBody>
          <a:bodyPr>
            <a:normAutofit/>
          </a:bodyPr>
          <a:lstStyle/>
          <a:p>
            <a:r>
              <a:rPr lang="es-ES" sz="3200" dirty="0" smtClean="0"/>
              <a:t>Médicos y enfermeras. </a:t>
            </a:r>
          </a:p>
          <a:p>
            <a:r>
              <a:rPr lang="es-ES" sz="3200" dirty="0" smtClean="0"/>
              <a:t>Pacientes. </a:t>
            </a:r>
          </a:p>
          <a:p>
            <a:r>
              <a:rPr lang="es-ES" sz="3200" dirty="0" smtClean="0"/>
              <a:t>Personal de soporte interno. </a:t>
            </a:r>
          </a:p>
          <a:p>
            <a:r>
              <a:rPr lang="es-ES" sz="3200" dirty="0" smtClean="0"/>
              <a:t>Recolectores y personal encargado  del tratamiento y eliminación de estos residuos. </a:t>
            </a:r>
          </a:p>
          <a:p>
            <a:r>
              <a:rPr lang="es-ES" sz="3200" dirty="0" smtClean="0"/>
              <a:t>Población en general.</a:t>
            </a:r>
            <a:endParaRPr lang="es-ES" sz="32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QUIENES CORREN RIESGOS EN LA GESTION DE LOS RESIDUOS PATOLÓGICOS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WordArt 5"/>
          <p:cNvSpPr>
            <a:spLocks noChangeArrowheads="1" noChangeShapeType="1" noTextEdit="1"/>
          </p:cNvSpPr>
          <p:nvPr/>
        </p:nvSpPr>
        <p:spPr bwMode="auto">
          <a:xfrm>
            <a:off x="357158" y="500042"/>
            <a:ext cx="8558213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s-ES" sz="3600" kern="10" spc="72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chemeClr val="tx1"/>
                  </a:gs>
                  <a:gs pos="50000">
                    <a:srgbClr val="FF3300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57158" y="1857364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indent="544513">
              <a:buNone/>
            </a:pPr>
            <a:r>
              <a:rPr lang="es-ES" b="1" dirty="0" smtClean="0"/>
              <a:t>REQUISITOS PARA SU INSCRIPCIÓN</a:t>
            </a:r>
          </a:p>
          <a:p>
            <a:pPr indent="544513">
              <a:buFontTx/>
              <a:buChar char="•"/>
            </a:pPr>
            <a:r>
              <a:rPr lang="es-ES" b="1" dirty="0" smtClean="0"/>
              <a:t>Tipos de residuos que genera</a:t>
            </a:r>
          </a:p>
          <a:p>
            <a:pPr indent="544513">
              <a:buFontTx/>
              <a:buChar char="•"/>
            </a:pPr>
            <a:r>
              <a:rPr lang="es-ES" b="1" dirty="0" smtClean="0"/>
              <a:t>Planos del local.</a:t>
            </a:r>
          </a:p>
          <a:p>
            <a:pPr indent="544513">
              <a:buFontTx/>
              <a:buChar char="•"/>
            </a:pPr>
            <a:r>
              <a:rPr lang="es-ES" b="1" dirty="0" smtClean="0"/>
              <a:t>Nombre o Razón Social.</a:t>
            </a:r>
          </a:p>
          <a:p>
            <a:pPr indent="544513">
              <a:buFontTx/>
              <a:buChar char="•"/>
            </a:pPr>
            <a:r>
              <a:rPr lang="es-ES" b="1" dirty="0" smtClean="0"/>
              <a:t>Domicilio Legal.</a:t>
            </a:r>
          </a:p>
          <a:p>
            <a:pPr indent="544513">
              <a:buFontTx/>
              <a:buChar char="•"/>
            </a:pPr>
            <a:r>
              <a:rPr lang="es-ES" b="1" dirty="0" smtClean="0"/>
              <a:t>Habilitación Municipal.</a:t>
            </a:r>
          </a:p>
          <a:p>
            <a:pPr indent="544513">
              <a:buFontTx/>
              <a:buChar char="•"/>
            </a:pPr>
            <a:r>
              <a:rPr lang="es-ES" b="1" dirty="0" smtClean="0"/>
              <a:t>Responsable Técnico con título </a:t>
            </a:r>
            <a:r>
              <a:rPr lang="es-ES" b="1" dirty="0"/>
              <a:t>h</a:t>
            </a:r>
            <a:r>
              <a:rPr lang="es-ES" b="1" dirty="0" smtClean="0"/>
              <a:t>abilitante.</a:t>
            </a:r>
          </a:p>
          <a:p>
            <a:pPr indent="544513">
              <a:buFontTx/>
              <a:buChar char="•"/>
            </a:pPr>
            <a:r>
              <a:rPr lang="es-ES" b="1" dirty="0" smtClean="0"/>
              <a:t>Memoria Descriptiva de la generación: Cantidad   </a:t>
            </a:r>
          </a:p>
          <a:p>
            <a:pPr indent="544513">
              <a:buNone/>
            </a:pPr>
            <a:r>
              <a:rPr lang="es-ES" b="1" dirty="0" smtClean="0"/>
              <a:t>estimada de residuos patológicos producidos por </a:t>
            </a:r>
          </a:p>
          <a:p>
            <a:pPr indent="544513">
              <a:buNone/>
            </a:pPr>
            <a:r>
              <a:rPr lang="es-ES" b="1" dirty="0" smtClean="0"/>
              <a:t>día.</a:t>
            </a:r>
          </a:p>
          <a:p>
            <a:pPr indent="544513">
              <a:buFontTx/>
              <a:buChar char="•"/>
            </a:pPr>
            <a:r>
              <a:rPr lang="es-ES" b="1" dirty="0" smtClean="0"/>
              <a:t>Tratamiento dado a los mismos.</a:t>
            </a:r>
          </a:p>
          <a:p>
            <a:endParaRPr lang="es-ES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TODO GENERADOR de RESIDUO PELIGROSO DEBE REGISTRARSE EN EL MUNICIPIO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AR" sz="2800"/>
              <a:t>En el sitio de generación se disponen en recipientes destinados a tal fin, con bolsas rojas que indique la peligrosidad del elemento que contiene.</a:t>
            </a:r>
          </a:p>
          <a:p>
            <a:pPr>
              <a:lnSpc>
                <a:spcPct val="90000"/>
              </a:lnSpc>
            </a:pPr>
            <a:r>
              <a:rPr lang="es-AR" sz="2800"/>
              <a:t>Esos residuos son llevados a un contenedor mayor que se encuentra en un sitio especial (depósito) donde son almacenados hasta ser retirados por quien tiene a cargo el transporte de los mismos a disposición final</a:t>
            </a:r>
          </a:p>
          <a:p>
            <a:pPr>
              <a:lnSpc>
                <a:spcPct val="90000"/>
              </a:lnSpc>
            </a:pPr>
            <a:r>
              <a:rPr lang="es-AR" sz="2800"/>
              <a:t>Las bolsas son etiquetadas indicando el lugar de origen</a:t>
            </a:r>
            <a:endParaRPr lang="es-ES" sz="2800"/>
          </a:p>
        </p:txBody>
      </p:sp>
      <p:sp>
        <p:nvSpPr>
          <p:cNvPr id="50181" name="WordArt 5"/>
          <p:cNvSpPr>
            <a:spLocks noChangeArrowheads="1" noChangeShapeType="1" noTextEdit="1"/>
          </p:cNvSpPr>
          <p:nvPr/>
        </p:nvSpPr>
        <p:spPr bwMode="auto">
          <a:xfrm>
            <a:off x="468313" y="476250"/>
            <a:ext cx="822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DONDE SE </a:t>
            </a:r>
            <a:r>
              <a:rPr lang="es-ES" sz="3600" kern="10" spc="72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DISPONEN </a:t>
            </a:r>
            <a:r>
              <a:rPr lang="es-ES" sz="3600" kern="10" spc="72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LOS RESIDUOS </a:t>
            </a:r>
            <a:r>
              <a:rPr lang="es-ES" sz="3600" kern="10" spc="72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PATOLOGICOS</a:t>
            </a:r>
            <a:endParaRPr lang="es-ES" sz="3600" kern="10" spc="72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chemeClr val="tx1"/>
                  </a:gs>
                  <a:gs pos="50000">
                    <a:srgbClr val="FF3300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220620099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300" y="466725"/>
            <a:ext cx="7900988" cy="592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400">
                <a:solidFill>
                  <a:srgbClr val="800000"/>
                </a:solidFill>
              </a:rPr>
              <a:t> Características del sitio de almacenamiento de los residuos patológicos.</a:t>
            </a:r>
          </a:p>
        </p:txBody>
      </p:sp>
      <p:pic>
        <p:nvPicPr>
          <p:cNvPr id="29702" name="Picture 6" descr="220620099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4427538" cy="5327650"/>
          </a:xfrm>
          <a:prstGeom prst="rect">
            <a:avLst/>
          </a:prstGeom>
          <a:noFill/>
        </p:spPr>
      </p:pic>
      <p:pic>
        <p:nvPicPr>
          <p:cNvPr id="29703" name="Picture 7" descr="220620098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836613"/>
            <a:ext cx="4572000" cy="5256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3573463"/>
            <a:ext cx="7559675" cy="2065337"/>
          </a:xfrm>
        </p:spPr>
        <p:txBody>
          <a:bodyPr>
            <a:normAutofit/>
          </a:bodyPr>
          <a:lstStyle/>
          <a:p>
            <a:pPr algn="ctr"/>
            <a:r>
              <a:rPr lang="es-ES_tradnl" sz="4800" b="1" u="sng" dirty="0">
                <a:solidFill>
                  <a:srgbClr val="CC0000"/>
                </a:solidFill>
              </a:rPr>
              <a:t>RESIDUOS PATOLÓGICOS</a:t>
            </a:r>
            <a:endParaRPr lang="es-ES" sz="4800" b="1" u="sng" dirty="0">
              <a:solidFill>
                <a:srgbClr val="CC0000"/>
              </a:solidFill>
            </a:endParaRPr>
          </a:p>
        </p:txBody>
      </p:sp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1071538" y="1500174"/>
            <a:ext cx="6929486" cy="1424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RESIDUOS PELIGROSOS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22062009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0"/>
            <a:ext cx="7848600" cy="588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DSCF45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400">
                <a:solidFill>
                  <a:srgbClr val="800000"/>
                </a:solidFill>
              </a:rPr>
              <a:t>3 Recolección y transporte de los recipientes hasta el lugar de almacenamiento con tarjeta  y precinto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bolsa_ro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1763" y="836613"/>
            <a:ext cx="58166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44450"/>
            <a:ext cx="914400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es-ES_tradnl" sz="2400">
                <a:solidFill>
                  <a:srgbClr val="800000"/>
                </a:solidFill>
              </a:rPr>
              <a:t> 2. Disposición en Bolsas Rojas 120 micrones espesor </a:t>
            </a:r>
            <a:endParaRPr lang="es-ES" sz="24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ermetico_roj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052513"/>
            <a:ext cx="5815012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44450"/>
            <a:ext cx="914400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/>
            <a:r>
              <a:rPr lang="es-ES_tradnl" sz="2400">
                <a:solidFill>
                  <a:srgbClr val="800000"/>
                </a:solidFill>
              </a:rPr>
              <a:t>  2 Bolsas rojas con material absorbente en la parte inferior </a:t>
            </a:r>
            <a:endParaRPr lang="es-ES" sz="24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residuo_punzocorta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405908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0" y="44450"/>
            <a:ext cx="9144000" cy="45720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>
                <a:solidFill>
                  <a:srgbClr val="800000"/>
                </a:solidFill>
              </a:rPr>
              <a:t>2 Descartador</a:t>
            </a:r>
            <a:endParaRPr lang="es-ES" sz="2400">
              <a:solidFill>
                <a:srgbClr val="800000"/>
              </a:solidFill>
            </a:endParaRPr>
          </a:p>
        </p:txBody>
      </p:sp>
      <p:pic>
        <p:nvPicPr>
          <p:cNvPr id="2052" name="Picture 4" descr="http://www.ldlaboratorios.com.ar/fs_files/user_img/Descartadres%20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357298"/>
            <a:ext cx="4159273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clinicaracas.com/images/saludSeguridadAmbiente/desechosHospitalarios2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71438"/>
            <a:ext cx="4284663" cy="67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73025" y="92075"/>
            <a:ext cx="903605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s-ES" sz="2400">
                <a:solidFill>
                  <a:srgbClr val="800000"/>
                </a:solidFill>
              </a:rPr>
              <a:t>Uso adecuados de Equipo de Protección Personal (EPP)</a:t>
            </a:r>
          </a:p>
        </p:txBody>
      </p:sp>
      <p:pic>
        <p:nvPicPr>
          <p:cNvPr id="17417" name="Picture 9" descr="220620099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9438" y="587375"/>
            <a:ext cx="4676775" cy="6237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DSCF45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400">
                <a:solidFill>
                  <a:srgbClr val="800000"/>
                </a:solidFill>
              </a:rPr>
              <a:t>5 Transporte seguro hasta el lugar de tratamiento o destino final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fiest jardin 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25538"/>
            <a:ext cx="6913562" cy="5183187"/>
          </a:xfrm>
          <a:prstGeom prst="rect">
            <a:avLst/>
          </a:prstGeom>
          <a:noFill/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400">
                <a:solidFill>
                  <a:srgbClr val="800000"/>
                </a:solidFill>
              </a:rPr>
              <a:t>5 Deposito y  Centro de Tratamiento de  Residuos Patológicos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11874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>
                <a:solidFill>
                  <a:srgbClr val="800000"/>
                </a:solidFill>
              </a:rPr>
              <a:t> </a:t>
            </a:r>
            <a:r>
              <a:rPr lang="es-ES" sz="2400" b="1">
                <a:solidFill>
                  <a:srgbClr val="800000"/>
                </a:solidFill>
              </a:rPr>
              <a:t>Horno pirolítico  850º a 1200º C</a:t>
            </a:r>
          </a:p>
          <a:p>
            <a:r>
              <a:rPr lang="es-ES" sz="2400" b="1">
                <a:solidFill>
                  <a:srgbClr val="800000"/>
                </a:solidFill>
              </a:rPr>
              <a:t>Tratamiento de los residuos con un proceso compatible con sus características:</a:t>
            </a:r>
          </a:p>
        </p:txBody>
      </p:sp>
      <p:pic>
        <p:nvPicPr>
          <p:cNvPr id="36867" name="Picture 3" descr="Horno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68413"/>
            <a:ext cx="410368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orno-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268413"/>
            <a:ext cx="44640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z="3200" b="1" smtClean="0">
                <a:solidFill>
                  <a:srgbClr val="CC0000"/>
                </a:solidFill>
              </a:rPr>
              <a:t>ELEMENTOS DE PROTECCION PERSONAL</a:t>
            </a:r>
          </a:p>
        </p:txBody>
      </p:sp>
      <p:pic>
        <p:nvPicPr>
          <p:cNvPr id="37891" name="Picture 3" descr="Horno-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268413"/>
            <a:ext cx="6192837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95288" y="857233"/>
            <a:ext cx="8497887" cy="5308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_tradnl" sz="2400" dirty="0"/>
              <a:t>   </a:t>
            </a:r>
          </a:p>
          <a:p>
            <a:pPr marL="342900" indent="-342900">
              <a:spcBef>
                <a:spcPct val="20000"/>
              </a:spcBef>
            </a:pPr>
            <a:r>
              <a:rPr lang="es-ES_tradnl" sz="2400" dirty="0"/>
              <a:t>     </a:t>
            </a:r>
            <a:r>
              <a:rPr lang="es-ES_tradnl" sz="3600" dirty="0"/>
              <a:t>Según  Ley </a:t>
            </a:r>
            <a:r>
              <a:rPr lang="es-ES_tradnl" sz="3600" dirty="0" err="1"/>
              <a:t>Nac</a:t>
            </a:r>
            <a:r>
              <a:rPr lang="es-ES_tradnl" sz="3600" dirty="0"/>
              <a:t>. </a:t>
            </a:r>
            <a:r>
              <a:rPr lang="es-ES_tradnl" sz="3600" dirty="0" smtClean="0"/>
              <a:t>24051/92:</a:t>
            </a:r>
            <a:endParaRPr lang="es-ES_tradnl" sz="3600" u="sng" dirty="0"/>
          </a:p>
          <a:p>
            <a:pPr marL="342900" indent="-342900" algn="ctr">
              <a:spcBef>
                <a:spcPct val="20000"/>
              </a:spcBef>
            </a:pPr>
            <a:r>
              <a:rPr lang="es-ES_tradnl" sz="3600" dirty="0"/>
              <a:t>   Los </a:t>
            </a:r>
            <a:r>
              <a:rPr lang="es-ES_tradnl" sz="3600" u="sng" dirty="0">
                <a:solidFill>
                  <a:srgbClr val="FF0000"/>
                </a:solidFill>
              </a:rPr>
              <a:t>Residuos Patológicos</a:t>
            </a:r>
            <a:r>
              <a:rPr lang="es-ES_tradnl" sz="3600" dirty="0"/>
              <a:t> son considerados </a:t>
            </a:r>
            <a:r>
              <a:rPr lang="es-ES_tradnl" sz="3600" u="sng" dirty="0">
                <a:solidFill>
                  <a:srgbClr val="FF0000"/>
                </a:solidFill>
              </a:rPr>
              <a:t>Residuos Peligrosos</a:t>
            </a:r>
            <a:r>
              <a:rPr lang="es-ES_tradnl" sz="3600" dirty="0"/>
              <a:t> por poseer características infecciosas con potencialidad de agredir </a:t>
            </a:r>
            <a:r>
              <a:rPr lang="es-ES_tradnl" sz="3600" dirty="0" smtClean="0"/>
              <a:t>al </a:t>
            </a:r>
            <a:r>
              <a:rPr lang="es-ES_tradnl" sz="3600" dirty="0"/>
              <a:t>ambiente.</a:t>
            </a:r>
          </a:p>
          <a:p>
            <a:pPr marL="342900" indent="-342900">
              <a:spcBef>
                <a:spcPct val="20000"/>
              </a:spcBef>
            </a:pPr>
            <a:endParaRPr lang="es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SCF45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s-ES_tradnl" sz="2400">
                <a:solidFill>
                  <a:srgbClr val="800000"/>
                </a:solidFill>
              </a:rPr>
              <a:t>Residuos obtenidos del proceso de pirolisis.</a:t>
            </a:r>
            <a:endParaRPr lang="es-ES" sz="24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DSCF46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400">
                <a:solidFill>
                  <a:srgbClr val="800000"/>
                </a:solidFill>
              </a:rPr>
              <a:t>7 Destino final en el área autorizada por el órgano de control ambiental del Estado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/>
              <a:t>Capacitar al personal sobre manejo adecuado de los residuos patológicos.(</a:t>
            </a:r>
            <a:r>
              <a:rPr lang="es-ES" smtClean="0"/>
              <a:t>charlas-folletos </a:t>
            </a:r>
            <a:r>
              <a:rPr lang="es-ES" smtClean="0"/>
              <a:t>etc.).</a:t>
            </a:r>
            <a:endParaRPr lang="es-ES" dirty="0" smtClean="0"/>
          </a:p>
          <a:p>
            <a:r>
              <a:rPr lang="es-ES" dirty="0" smtClean="0"/>
              <a:t>Verificar su correcta manipulación, disposición  y almacenamiento transitorio.</a:t>
            </a:r>
          </a:p>
          <a:p>
            <a:r>
              <a:rPr lang="es-ES" dirty="0" smtClean="0"/>
              <a:t>Una vez llena la bolsa  pesar antes de su almacenamiento y volcar datos en planilla mensual.</a:t>
            </a:r>
          </a:p>
          <a:p>
            <a:r>
              <a:rPr lang="es-ES" dirty="0" smtClean="0"/>
              <a:t>Controlar que el día de recolección se cumpla con la misma y responsabilizar a todo el personal para la entrega. En caso de no concretarse el retiro avisar al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Interno 4831</a:t>
            </a:r>
          </a:p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Fijo 4474831</a:t>
            </a:r>
          </a:p>
          <a:p>
            <a:pPr algn="ctr"/>
            <a:r>
              <a:rPr lang="es-ES" b="1" dirty="0" smtClean="0"/>
              <a:t>Celular 154798548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0" dirty="0" smtClean="0">
                <a:solidFill>
                  <a:srgbClr val="FF0000"/>
                </a:solidFill>
                <a:latin typeface="Arial Black" pitchFamily="34" charset="0"/>
              </a:rPr>
              <a:t>RESIDUOS PATOLOGICOS EN EL SAPS</a:t>
            </a:r>
            <a:endParaRPr lang="es-ES" b="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 Planilla peso</a:t>
            </a: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MODELO DE PLANILLA DE PESO</a:t>
            </a:r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4614057"/>
              </p:ext>
            </p:extLst>
          </p:nvPr>
        </p:nvGraphicFramePr>
        <p:xfrm>
          <a:off x="1187624" y="2420888"/>
          <a:ext cx="691276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2035968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FECHA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HORA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PESO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OBSERVACIONES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sz="2900" b="1" dirty="0" smtClean="0"/>
              <a:t> </a:t>
            </a:r>
            <a:r>
              <a:rPr lang="es-ES" sz="3100" b="1" dirty="0" smtClean="0">
                <a:solidFill>
                  <a:srgbClr val="FF0000"/>
                </a:solidFill>
              </a:rPr>
              <a:t>Lunes</a:t>
            </a:r>
            <a:r>
              <a:rPr lang="es-ES" sz="2900" dirty="0" smtClean="0">
                <a:solidFill>
                  <a:srgbClr val="FF0000"/>
                </a:solidFill>
              </a:rPr>
              <a:t> </a:t>
            </a:r>
            <a:r>
              <a:rPr lang="es-ES" sz="2900" dirty="0" smtClean="0"/>
              <a:t>a partir de las 11 de la mañana</a:t>
            </a:r>
          </a:p>
          <a:p>
            <a:r>
              <a:rPr lang="es-ES" sz="3800" b="1" dirty="0" err="1" smtClean="0"/>
              <a:t>Saps</a:t>
            </a:r>
            <a:r>
              <a:rPr lang="es-ES" sz="3800" b="1" dirty="0" smtClean="0"/>
              <a:t> Nº 01 Bº San Gerónimo</a:t>
            </a:r>
            <a:endParaRPr lang="es-ES" sz="3800" dirty="0" smtClean="0"/>
          </a:p>
          <a:p>
            <a:r>
              <a:rPr lang="es-ES" sz="3800" b="1" dirty="0" err="1" smtClean="0"/>
              <a:t>Saps</a:t>
            </a:r>
            <a:r>
              <a:rPr lang="es-ES" sz="3800" b="1" dirty="0" smtClean="0"/>
              <a:t> Nº04 Bº </a:t>
            </a:r>
            <a:r>
              <a:rPr lang="es-ES" sz="3800" b="1" dirty="0" err="1" smtClean="0"/>
              <a:t>Itati</a:t>
            </a:r>
            <a:endParaRPr lang="es-ES" sz="3800" dirty="0" smtClean="0"/>
          </a:p>
          <a:p>
            <a:r>
              <a:rPr lang="es-ES" sz="3800" b="1" dirty="0" err="1" smtClean="0"/>
              <a:t>Saps</a:t>
            </a:r>
            <a:r>
              <a:rPr lang="es-ES" sz="3800" b="1" dirty="0" smtClean="0"/>
              <a:t> Nº05 Bº Quinta Ferré</a:t>
            </a:r>
            <a:endParaRPr lang="es-ES" sz="3800" dirty="0" smtClean="0"/>
          </a:p>
          <a:p>
            <a:r>
              <a:rPr lang="es-ES" sz="3800" b="1" dirty="0" err="1" smtClean="0"/>
              <a:t>Saps</a:t>
            </a:r>
            <a:r>
              <a:rPr lang="es-ES" sz="3800" b="1" dirty="0" smtClean="0"/>
              <a:t> Nº 06 Bº Pujol</a:t>
            </a:r>
            <a:endParaRPr lang="es-ES" sz="3800" dirty="0" smtClean="0"/>
          </a:p>
          <a:p>
            <a:r>
              <a:rPr lang="es-ES" sz="3800" b="1" dirty="0" err="1" smtClean="0"/>
              <a:t>Saps</a:t>
            </a:r>
            <a:r>
              <a:rPr lang="es-ES" sz="3800" b="1" dirty="0" smtClean="0"/>
              <a:t> Nº03 Bº </a:t>
            </a:r>
            <a:r>
              <a:rPr lang="es-ES" sz="3800" b="1" dirty="0" err="1" smtClean="0"/>
              <a:t>Anahí</a:t>
            </a:r>
            <a:endParaRPr lang="es-ES" sz="3800" dirty="0" smtClean="0"/>
          </a:p>
          <a:p>
            <a:r>
              <a:rPr lang="es-ES" sz="3800" b="1" dirty="0" err="1" smtClean="0"/>
              <a:t>Saps</a:t>
            </a:r>
            <a:r>
              <a:rPr lang="es-ES" sz="3800" b="1" dirty="0" smtClean="0"/>
              <a:t> Nº 14 Bº Lomas del Mirador</a:t>
            </a:r>
            <a:endParaRPr lang="es-ES" sz="3800" dirty="0" smtClean="0"/>
          </a:p>
          <a:p>
            <a:r>
              <a:rPr lang="es-ES" sz="3800" b="1" dirty="0" err="1" smtClean="0"/>
              <a:t>Saps</a:t>
            </a:r>
            <a:r>
              <a:rPr lang="es-ES" sz="3800" b="1" dirty="0" smtClean="0"/>
              <a:t> Nº15 Bº </a:t>
            </a:r>
            <a:r>
              <a:rPr lang="es-ES" sz="3800" b="1" dirty="0" err="1" smtClean="0"/>
              <a:t>Victor</a:t>
            </a:r>
            <a:r>
              <a:rPr lang="es-ES" sz="3800" b="1" dirty="0" smtClean="0"/>
              <a:t> Colas</a:t>
            </a:r>
          </a:p>
          <a:p>
            <a:endParaRPr lang="es-ES" sz="3800" dirty="0" smtClean="0"/>
          </a:p>
          <a:p>
            <a:r>
              <a:rPr lang="es-ES" sz="2400" dirty="0" smtClean="0"/>
              <a:t/>
            </a:r>
            <a:br>
              <a:rPr lang="es-ES" sz="2400" dirty="0" smtClean="0"/>
            </a:br>
            <a:endParaRPr lang="es-ES" sz="24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HORARIOS DE RECOLECCION</a:t>
            </a:r>
            <a:endParaRPr lang="es-E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 smtClean="0"/>
              <a:t>Días </a:t>
            </a:r>
            <a:r>
              <a:rPr lang="es-ES" sz="2800" b="1" dirty="0" smtClean="0">
                <a:solidFill>
                  <a:srgbClr val="FF0000"/>
                </a:solidFill>
              </a:rPr>
              <a:t>Martes </a:t>
            </a:r>
            <a:r>
              <a:rPr lang="es-ES" sz="2800" b="1" dirty="0" smtClean="0"/>
              <a:t>a partir 10,35 mañana</a:t>
            </a:r>
            <a:endParaRPr lang="es-ES" sz="2800" dirty="0" smtClean="0"/>
          </a:p>
          <a:p>
            <a:r>
              <a:rPr lang="es-ES" sz="2800" b="1" dirty="0" err="1" smtClean="0"/>
              <a:t>Saps</a:t>
            </a:r>
            <a:r>
              <a:rPr lang="es-ES" sz="2800" b="1" dirty="0" smtClean="0"/>
              <a:t> Nº37 Bº </a:t>
            </a:r>
            <a:r>
              <a:rPr lang="es-ES" sz="2800" b="1" dirty="0" err="1" smtClean="0"/>
              <a:t>Guemes</a:t>
            </a:r>
            <a:endParaRPr lang="es-ES" sz="2800" dirty="0" smtClean="0"/>
          </a:p>
          <a:p>
            <a:r>
              <a:rPr lang="es-ES" sz="2800" b="1" dirty="0" err="1" smtClean="0"/>
              <a:t>Saps</a:t>
            </a:r>
            <a:r>
              <a:rPr lang="es-ES" sz="2800" b="1" dirty="0" smtClean="0"/>
              <a:t> Nº2 Bº Villa García</a:t>
            </a:r>
            <a:endParaRPr lang="es-ES" sz="2800" dirty="0" smtClean="0"/>
          </a:p>
          <a:p>
            <a:r>
              <a:rPr lang="es-ES" sz="2800" b="1" dirty="0" err="1" smtClean="0"/>
              <a:t>Saps</a:t>
            </a:r>
            <a:r>
              <a:rPr lang="es-ES" sz="2800" b="1" dirty="0" smtClean="0"/>
              <a:t> Nº 27 Bº Lomas</a:t>
            </a:r>
            <a:endParaRPr lang="es-ES" sz="2800" dirty="0" smtClean="0"/>
          </a:p>
          <a:p>
            <a:r>
              <a:rPr lang="es-ES" sz="2800" b="1" dirty="0" err="1" smtClean="0"/>
              <a:t>Saps</a:t>
            </a:r>
            <a:r>
              <a:rPr lang="es-ES" sz="2800" b="1" dirty="0" smtClean="0"/>
              <a:t> Nº28 Bº Santa Rita</a:t>
            </a:r>
            <a:endParaRPr lang="es-ES" sz="2800" dirty="0" smtClean="0"/>
          </a:p>
          <a:p>
            <a:r>
              <a:rPr lang="es-ES" sz="2800" b="1" dirty="0" err="1" smtClean="0"/>
              <a:t>Saps</a:t>
            </a:r>
            <a:r>
              <a:rPr lang="es-ES" sz="2800" b="1" dirty="0" smtClean="0"/>
              <a:t> Nº 17 Parque Cadenas</a:t>
            </a:r>
            <a:endParaRPr lang="es-ES" sz="2800" dirty="0" smtClean="0"/>
          </a:p>
          <a:p>
            <a:r>
              <a:rPr lang="es-ES" sz="2800" b="1" dirty="0" err="1" smtClean="0"/>
              <a:t>Saps</a:t>
            </a:r>
            <a:r>
              <a:rPr lang="es-ES" sz="2800" b="1" dirty="0" smtClean="0"/>
              <a:t> Nº 18 Bº </a:t>
            </a:r>
            <a:r>
              <a:rPr lang="es-ES" sz="2800" b="1" dirty="0" err="1" smtClean="0"/>
              <a:t>Sapukay</a:t>
            </a:r>
            <a:endParaRPr lang="es-ES" sz="2800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HORARIO DE RECOLECCIÓN</a:t>
            </a:r>
            <a:endParaRPr lang="es-E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b="1" dirty="0" smtClean="0"/>
              <a:t>Días </a:t>
            </a:r>
            <a:r>
              <a:rPr lang="es-ES" b="1" dirty="0" smtClean="0">
                <a:solidFill>
                  <a:srgbClr val="FF0000"/>
                </a:solidFill>
              </a:rPr>
              <a:t>Miércoles </a:t>
            </a:r>
            <a:r>
              <a:rPr lang="es-ES" b="1" dirty="0" smtClean="0"/>
              <a:t>a partir de las 11 de la mañana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35 Bº </a:t>
            </a:r>
            <a:r>
              <a:rPr lang="es-ES" b="1" dirty="0" err="1" smtClean="0"/>
              <a:t>Cichero</a:t>
            </a:r>
            <a:endParaRPr lang="es-ES" b="1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Nº11 Villa Chiquita</a:t>
            </a:r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10 Bº </a:t>
            </a:r>
            <a:r>
              <a:rPr lang="es-ES" b="1" dirty="0" err="1" smtClean="0"/>
              <a:t>Ongay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19  Primera Junta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25 Bº San Antonio Oeste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26 Bº Nuevo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20 Bº Pirayuí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12 Bº Esperanza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13 Bº Santa Margarita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21 Bº </a:t>
            </a:r>
            <a:r>
              <a:rPr lang="es-ES" b="1" dirty="0" err="1" smtClean="0"/>
              <a:t>CañadaQuiróz</a:t>
            </a:r>
            <a:endParaRPr lang="es-ES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HORARIO DE RECOLECCION</a:t>
            </a:r>
            <a:endParaRPr lang="es-E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 smtClean="0"/>
              <a:t>Día </a:t>
            </a:r>
            <a:r>
              <a:rPr lang="es-ES" b="1" dirty="0" smtClean="0">
                <a:solidFill>
                  <a:srgbClr val="FF0000"/>
                </a:solidFill>
              </a:rPr>
              <a:t>Jueves </a:t>
            </a:r>
            <a:r>
              <a:rPr lang="es-ES" b="1" dirty="0" smtClean="0"/>
              <a:t>a partir 12,30</a:t>
            </a:r>
            <a:endParaRPr lang="es-ES" dirty="0" smtClean="0"/>
          </a:p>
          <a:p>
            <a:r>
              <a:rPr lang="es-ES" b="1" dirty="0" smtClean="0"/>
              <a:t>SapsNº24 Mauricio Open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HORARIO DE RECOLECCION</a:t>
            </a:r>
            <a:endParaRPr lang="es-E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b="1" dirty="0" err="1" smtClean="0"/>
              <a:t>Dia</a:t>
            </a:r>
            <a:r>
              <a:rPr lang="es-ES" b="1" dirty="0" smtClean="0"/>
              <a:t> </a:t>
            </a:r>
            <a:r>
              <a:rPr lang="es-ES" b="1" dirty="0" smtClean="0">
                <a:solidFill>
                  <a:srgbClr val="FF0000"/>
                </a:solidFill>
              </a:rPr>
              <a:t>Viernes </a:t>
            </a:r>
            <a:r>
              <a:rPr lang="es-ES" b="1" dirty="0" smtClean="0"/>
              <a:t>a partir de las 11,30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34 Bº Galván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33 Bº Virgen de los Dolores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30 Bº Quilmes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23 Bº </a:t>
            </a:r>
            <a:r>
              <a:rPr lang="es-ES" b="1" dirty="0" err="1" smtClean="0"/>
              <a:t>Yecohá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29 Bº Santa Marta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8 Bº 3 de Abril</a:t>
            </a:r>
            <a:endParaRPr lang="es-ES" dirty="0" smtClean="0"/>
          </a:p>
          <a:p>
            <a:r>
              <a:rPr lang="es-ES" b="1" dirty="0" smtClean="0"/>
              <a:t>SapsNº31Bº Río Paraná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Nº9 Bº San Antonio </a:t>
            </a:r>
            <a:endParaRPr lang="es-ES" dirty="0" smtClean="0"/>
          </a:p>
          <a:p>
            <a:r>
              <a:rPr lang="es-ES" b="1" dirty="0" err="1" smtClean="0"/>
              <a:t>Saps</a:t>
            </a:r>
            <a:r>
              <a:rPr lang="es-ES" b="1" dirty="0" smtClean="0"/>
              <a:t> Nº 7 Bº San Marcos </a:t>
            </a:r>
            <a:endParaRPr lang="es-ES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HORARIO DE RECOLECCION</a:t>
            </a:r>
            <a:endParaRPr lang="es-E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En caso de no contar con lugar físico para disponer los residuos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36866" name="Picture 2" descr="http://4.bp.blogspot.com/-PJAY93pdYG4/UG4oXYY_ToI/AAAAAAAAABc/QLp2JusCqSo/s1600/360lts-roj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714620"/>
            <a:ext cx="2828925" cy="3324226"/>
          </a:xfrm>
          <a:prstGeom prst="rect">
            <a:avLst/>
          </a:prstGeom>
          <a:noFill/>
        </p:spPr>
      </p:pic>
      <p:pic>
        <p:nvPicPr>
          <p:cNvPr id="36868" name="Picture 4" descr="http://www.makrovirtual.com/media/catalog/product/cache/7/image/9df78eab33525d08d6e5fb8d27136e95/4/8/481923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928934"/>
            <a:ext cx="1785950" cy="178595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143504" y="4500570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RESIDUO PELIGROSO</a:t>
            </a:r>
            <a:endParaRPr lang="es-ES" dirty="0"/>
          </a:p>
        </p:txBody>
      </p:sp>
      <p:sp>
        <p:nvSpPr>
          <p:cNvPr id="7" name="6 Flecha curvada hacia abajo"/>
          <p:cNvSpPr/>
          <p:nvPr/>
        </p:nvSpPr>
        <p:spPr>
          <a:xfrm>
            <a:off x="3643306" y="1571612"/>
            <a:ext cx="1643074" cy="13573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143240" y="3500438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RESIDUO PELIGROSO</a:t>
            </a:r>
            <a:endParaRPr lang="es-E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3600" u="sng" dirty="0" smtClean="0"/>
              <a:t>Art. 2º :</a:t>
            </a:r>
            <a:r>
              <a:rPr lang="es-ES_tradnl" sz="3600" dirty="0" smtClean="0"/>
              <a:t> Será considerado peligroso, a los efectos de esta Ley, todo residuo que pueda causar daño, directa o indirectamente, a seres vivos o contaminar el suelo, el agua, la atmósfera o el ambiente en general. </a:t>
            </a:r>
            <a:endParaRPr lang="es-ES" sz="3600" u="sng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Ley 24051/92</a:t>
            </a:r>
            <a:endParaRPr lang="es-E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72008"/>
          </a:xfrm>
        </p:spPr>
        <p:txBody>
          <a:bodyPr>
            <a:normAutofit fontScale="32500" lnSpcReduction="20000"/>
          </a:bodyPr>
          <a:lstStyle/>
          <a:p>
            <a:pPr marL="109728" indent="0" algn="just">
              <a:buNone/>
            </a:pPr>
            <a:endParaRPr lang="es-ES_tradnl" sz="3400" dirty="0" smtClean="0"/>
          </a:p>
          <a:p>
            <a:pPr algn="just"/>
            <a:r>
              <a:rPr lang="es-ES_tradnl" sz="8800" dirty="0" smtClean="0"/>
              <a:t>Controlar mensualmente los medicamentos vencidos para evitar la acumulación y la problemática que esto ocasiona.</a:t>
            </a:r>
          </a:p>
          <a:p>
            <a:pPr algn="just"/>
            <a:r>
              <a:rPr lang="es-ES_tradnl" sz="8800" dirty="0"/>
              <a:t>C</a:t>
            </a:r>
            <a:r>
              <a:rPr lang="es-ES_tradnl" sz="8800" dirty="0" smtClean="0"/>
              <a:t>ompletar un acta  por triplicado con el listado de los medicamentos vencidos, esta deberá tener firma, aclaración y D.N.I. del responsable o director técnico del Saps</a:t>
            </a:r>
          </a:p>
          <a:p>
            <a:r>
              <a:rPr lang="es-ES" sz="8800" dirty="0" smtClean="0"/>
              <a:t>Llamar a la Dirección de Residuos Peligrosos solicitando el control de los medicamentos, que serán precintados en ese acto.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MEDICAMENTOS VENCIDOS EN EL SAPS</a:t>
            </a:r>
            <a:endParaRPr lang="es-E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sz="2800" dirty="0"/>
              <a:t> Los medicamentos vencidos serán retirados junto con los residuos patológicos el día asignado a su recolección. </a:t>
            </a:r>
          </a:p>
          <a:p>
            <a:r>
              <a:rPr lang="es-ES" sz="2800" dirty="0"/>
              <a:t>Solicitar la firma del personal de la empresa </a:t>
            </a:r>
            <a:r>
              <a:rPr lang="es-ES" sz="2800" dirty="0" err="1"/>
              <a:t>Venturino</a:t>
            </a:r>
            <a:r>
              <a:rPr lang="es-ES" sz="2800" dirty="0"/>
              <a:t> que retira el </a:t>
            </a:r>
            <a:r>
              <a:rPr lang="es-ES" sz="2800" dirty="0" smtClean="0"/>
              <a:t>medicamento en </a:t>
            </a:r>
            <a:r>
              <a:rPr lang="es-ES" sz="2800" dirty="0"/>
              <a:t>el acta que queda en el </a:t>
            </a:r>
            <a:r>
              <a:rPr lang="es-ES" sz="2800" dirty="0" smtClean="0"/>
              <a:t>Saps.</a:t>
            </a:r>
          </a:p>
          <a:p>
            <a:r>
              <a:rPr lang="es-ES" sz="2800" dirty="0" smtClean="0"/>
              <a:t>Una vez retirados los residuos verificar la correcta higiene tanto del espacio físico como del contenedor.</a:t>
            </a:r>
          </a:p>
          <a:p>
            <a:r>
              <a:rPr lang="es-ES" sz="2800" dirty="0" smtClean="0"/>
              <a:t>Retirar mensualmente de la empresa </a:t>
            </a:r>
            <a:r>
              <a:rPr lang="es-ES" sz="2800" dirty="0" err="1" smtClean="0"/>
              <a:t>Venturino</a:t>
            </a:r>
            <a:r>
              <a:rPr lang="es-ES" sz="2800" dirty="0" smtClean="0"/>
              <a:t> Moreno 460 los Certificados de destrucción y encarpetar junto con manifiestos y planillas. </a:t>
            </a:r>
            <a:endParaRPr lang="es-ES" sz="2800" dirty="0"/>
          </a:p>
          <a:p>
            <a:endParaRPr lang="es-ES" sz="2800" dirty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MEDICAMENTOS VENCIDOS EN EL SAPS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750134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an\Desktop\Scan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129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an\Desktop\Scan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4969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an\Desktop\Scan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5689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an\Desktop\Scan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129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uan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51783" cy="6338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925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s-ES_tradnl" sz="3600"/>
              <a:t>Puedes apoyar la gestión así:</a:t>
            </a:r>
          </a:p>
          <a:p>
            <a:pPr marL="609600" indent="-609600">
              <a:lnSpc>
                <a:spcPct val="90000"/>
              </a:lnSpc>
            </a:pPr>
            <a:r>
              <a:rPr lang="es-ES_tradnl" sz="3600"/>
              <a:t>Presentando el plan de manejo de residuos patológicos y haciendo una correcta clasificación, disposición y almacenamiento de los residuos en el área de salud que te encuentres.</a:t>
            </a:r>
          </a:p>
          <a:p>
            <a:pPr marL="609600" indent="-609600">
              <a:lnSpc>
                <a:spcPct val="90000"/>
              </a:lnSpc>
            </a:pPr>
            <a:r>
              <a:rPr lang="es-ES_tradnl" sz="3600"/>
              <a:t>Informando, difundiendo y exigiendo el cumplimiento del plan.</a:t>
            </a:r>
          </a:p>
        </p:txBody>
      </p:sp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523875" y="404813"/>
            <a:ext cx="82962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ES RESPONSABILIDAD DE TODOS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357298"/>
            <a:ext cx="8229600" cy="1143000"/>
          </a:xfrm>
        </p:spPr>
        <p:txBody>
          <a:bodyPr/>
          <a:lstStyle/>
          <a:p>
            <a:pPr algn="ctr"/>
            <a:r>
              <a:rPr lang="es-ES" kern="10" spc="72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MUCHAS GRACIAS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s-ES" kern="10" spc="72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chemeClr val="tx1"/>
                  </a:gs>
                  <a:gs pos="50000">
                    <a:srgbClr val="FF3300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  <a:p>
            <a:pPr algn="ctr">
              <a:buNone/>
            </a:pPr>
            <a:endParaRPr lang="es-ES" kern="10" spc="72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chemeClr val="tx1"/>
                  </a:gs>
                  <a:gs pos="50000">
                    <a:srgbClr val="FF3300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  <a:p>
            <a:pPr algn="ctr">
              <a:buNone/>
            </a:pPr>
            <a:endParaRPr lang="es-ES" kern="10" spc="720" dirty="0" smtClean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chemeClr val="tx1"/>
                  </a:gs>
                  <a:gs pos="50000">
                    <a:srgbClr val="FF3300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  <a:p>
            <a:pPr algn="ctr">
              <a:buNone/>
            </a:pPr>
            <a:r>
              <a:rPr lang="es-ES" kern="10" spc="72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DIRECCION DE RESIDUOS PELIGROSOS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endParaRPr lang="es-ES_tradnl" b="1"/>
          </a:p>
          <a:p>
            <a:pPr>
              <a:spcBef>
                <a:spcPct val="0"/>
              </a:spcBef>
              <a:buFontTx/>
              <a:buNone/>
            </a:pPr>
            <a:endParaRPr lang="es-ES_tradnl" b="1"/>
          </a:p>
          <a:p>
            <a:pPr>
              <a:spcBef>
                <a:spcPct val="0"/>
              </a:spcBef>
              <a:buFontTx/>
              <a:buNone/>
            </a:pPr>
            <a:endParaRPr lang="es-ES_tradnl" b="1"/>
          </a:p>
          <a:p>
            <a:pPr>
              <a:spcBef>
                <a:spcPct val="0"/>
              </a:spcBef>
              <a:buFontTx/>
              <a:buNone/>
            </a:pPr>
            <a:endParaRPr lang="es-ES_tradnl" b="1"/>
          </a:p>
          <a:p>
            <a:pPr>
              <a:spcBef>
                <a:spcPct val="0"/>
              </a:spcBef>
              <a:buFontTx/>
              <a:buNone/>
            </a:pPr>
            <a:endParaRPr lang="es-ES_tradnl" b="1"/>
          </a:p>
          <a:p>
            <a:pPr>
              <a:spcBef>
                <a:spcPct val="0"/>
              </a:spcBef>
              <a:buFontTx/>
              <a:buNone/>
            </a:pPr>
            <a:endParaRPr lang="es-ES_tradnl" b="1"/>
          </a:p>
          <a:p>
            <a:pPr>
              <a:spcBef>
                <a:spcPct val="0"/>
              </a:spcBef>
              <a:buFontTx/>
              <a:buNone/>
            </a:pPr>
            <a:endParaRPr lang="es-E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b="1">
                <a:solidFill>
                  <a:srgbClr val="CC0000"/>
                </a:solidFill>
              </a:rPr>
              <a:t>MUNICIPALIDAD</a:t>
            </a:r>
            <a:endParaRPr lang="es-ES" b="1">
              <a:solidFill>
                <a:srgbClr val="CC0000"/>
              </a:solidFill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755650" y="1341438"/>
            <a:ext cx="7991475" cy="487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ctr">
              <a:lnSpc>
                <a:spcPct val="80000"/>
              </a:lnSpc>
              <a:spcBef>
                <a:spcPct val="20000"/>
              </a:spcBef>
            </a:pPr>
            <a:endParaRPr lang="es-ES_tradnl" sz="800" b="1" dirty="0"/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_tradnl" sz="2400" b="1" dirty="0" smtClean="0"/>
              <a:t>Ordenanza Nº 3766-02: Adhesión de la Municipalidad a la ley Provincial 5394/99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</a:pPr>
            <a:endParaRPr lang="es-ES_tradnl" sz="2400" b="1" dirty="0"/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_tradnl" sz="2400" b="1" dirty="0"/>
              <a:t>Ordenanza Nº 2664-94 Residuos Patológicos.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s-ES_tradnl" sz="2400" b="1" dirty="0"/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_tradnl" sz="2400" b="1" dirty="0"/>
              <a:t>Resolución Nº </a:t>
            </a:r>
            <a:r>
              <a:rPr lang="es-ES_tradnl" sz="2400" b="1" dirty="0" smtClean="0"/>
              <a:t>1636-05 Crea </a:t>
            </a:r>
            <a:r>
              <a:rPr lang="es-ES_tradnl" sz="2400" b="1" dirty="0"/>
              <a:t>la Dirección de Residuos </a:t>
            </a:r>
            <a:r>
              <a:rPr lang="es-ES_tradnl" sz="2400" b="1" dirty="0" smtClean="0"/>
              <a:t> Peligrosos.</a:t>
            </a:r>
            <a:endParaRPr lang="es-ES_tradnl" sz="2400" b="1" dirty="0"/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s-ES_tradnl" sz="2400" b="1" dirty="0"/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_tradnl" sz="2400" b="1" dirty="0"/>
              <a:t>Resolución N° </a:t>
            </a:r>
            <a:r>
              <a:rPr lang="es-ES_tradnl" sz="2400" b="1" dirty="0" smtClean="0"/>
              <a:t>2036-06:Crea el Registro </a:t>
            </a:r>
            <a:r>
              <a:rPr lang="es-ES_tradnl" sz="2400" b="1" dirty="0"/>
              <a:t>de Generadores.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s-ES_tradnl" sz="2400" b="1" dirty="0"/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_tradnl" sz="2400" b="1" dirty="0"/>
              <a:t>Disposición N° 113-09:Habilita el Registro de Generadores de Residuos Peligrosos.</a:t>
            </a:r>
            <a:endParaRPr lang="es-ES" sz="2400" b="1" dirty="0"/>
          </a:p>
          <a:p>
            <a:pPr marL="171450" indent="-171450" algn="ctr">
              <a:lnSpc>
                <a:spcPct val="80000"/>
              </a:lnSpc>
              <a:spcBef>
                <a:spcPct val="20000"/>
              </a:spcBef>
            </a:pPr>
            <a:endParaRPr lang="es-ES_tradnl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91513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_tradnl" sz="2800" b="1" dirty="0"/>
              <a:t>Vendas usadas </a:t>
            </a:r>
          </a:p>
          <a:p>
            <a:pPr>
              <a:lnSpc>
                <a:spcPct val="80000"/>
              </a:lnSpc>
            </a:pPr>
            <a:r>
              <a:rPr lang="es-ES_tradnl" sz="2800" b="1" dirty="0"/>
              <a:t>Residuos orgánicos de: partos y quirófanos, necropsias, morgue, cuerpos y restos de animales de experimentación y sus excrementos, piezas anatómicas.</a:t>
            </a:r>
          </a:p>
          <a:p>
            <a:pPr>
              <a:lnSpc>
                <a:spcPct val="80000"/>
              </a:lnSpc>
            </a:pPr>
            <a:r>
              <a:rPr lang="es-ES_tradnl" sz="2800" b="1" dirty="0"/>
              <a:t>Restos alimenticios de enfermos con enfermedades infectocontagiosas. </a:t>
            </a:r>
          </a:p>
          <a:p>
            <a:pPr>
              <a:lnSpc>
                <a:spcPct val="80000"/>
              </a:lnSpc>
            </a:pPr>
            <a:r>
              <a:rPr lang="es-ES_tradnl" sz="2800" b="1" dirty="0"/>
              <a:t>Residuos farmacéuticos, materiales descartables con o sin contaminación sanguínea, </a:t>
            </a:r>
            <a:r>
              <a:rPr lang="es-ES_tradnl" sz="2800" b="1" dirty="0" smtClean="0"/>
              <a:t>anatomía patológica, </a:t>
            </a:r>
            <a:endParaRPr lang="es-ES_tradnl" sz="2800" b="1" dirty="0"/>
          </a:p>
          <a:p>
            <a:pPr>
              <a:lnSpc>
                <a:spcPct val="80000"/>
              </a:lnSpc>
            </a:pPr>
            <a:r>
              <a:rPr lang="es-ES_tradnl" sz="2800" b="1" dirty="0"/>
              <a:t>Material de vidrio y descartable de laboratorio de análisis, hemoterapia, farmacia; incluyéndose también drogas, fármacos, medicamentos y sus envases.  </a:t>
            </a:r>
            <a:endParaRPr lang="es-ES" sz="2800" b="1" dirty="0"/>
          </a:p>
        </p:txBody>
      </p:sp>
      <p:sp>
        <p:nvSpPr>
          <p:cNvPr id="40965" name="WordArt 5"/>
          <p:cNvSpPr>
            <a:spLocks noChangeArrowheads="1" noChangeShapeType="1" noTextEdit="1"/>
          </p:cNvSpPr>
          <p:nvPr/>
        </p:nvSpPr>
        <p:spPr bwMode="auto">
          <a:xfrm>
            <a:off x="323850" y="333375"/>
            <a:ext cx="8675688" cy="9350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A QUE CONSIDERAMOS </a:t>
            </a:r>
          </a:p>
          <a:p>
            <a:pPr algn="ctr"/>
            <a:r>
              <a:rPr lang="pt-BR" sz="3600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RESIDUOS PATOLOGICOS ORD. 2664/94:</a:t>
            </a:r>
            <a:endParaRPr lang="es-ES" sz="3600" kern="10" spc="72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chemeClr val="tx1"/>
                  </a:gs>
                  <a:gs pos="50000">
                    <a:srgbClr val="FF3300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484438" y="1557338"/>
            <a:ext cx="8291512" cy="504031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s-ES_tradnl" sz="24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s-ES_tradnl" sz="3200" b="1">
                <a:solidFill>
                  <a:srgbClr val="000000"/>
                </a:solidFill>
              </a:rPr>
              <a:t> Generación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endParaRPr lang="es-ES_tradnl" sz="32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s-ES_tradnl" sz="3200" b="1">
                <a:solidFill>
                  <a:srgbClr val="000000"/>
                </a:solidFill>
              </a:rPr>
              <a:t> Almacenamiento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endParaRPr lang="es-ES_tradnl" sz="32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s-ES_tradnl" sz="3200" b="1">
                <a:solidFill>
                  <a:srgbClr val="000000"/>
                </a:solidFill>
              </a:rPr>
              <a:t> Transporte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endParaRPr lang="es-ES_tradnl" sz="32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s-ES_tradnl" sz="3200" b="1">
                <a:solidFill>
                  <a:srgbClr val="000000"/>
                </a:solidFill>
              </a:rPr>
              <a:t> Tratamiento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endParaRPr lang="es-ES_tradnl" sz="3200" b="1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s-ES_tradnl" sz="3200" b="1">
                <a:solidFill>
                  <a:srgbClr val="000000"/>
                </a:solidFill>
              </a:rPr>
              <a:t> Disposición final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endParaRPr lang="es-ES"/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122238" y="549275"/>
            <a:ext cx="8769350" cy="1943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GESTION DE LOS RESIDUOS PATOLOGICOS</a:t>
            </a:r>
          </a:p>
          <a:p>
            <a:pPr algn="ctr"/>
            <a:endParaRPr lang="es-ES" sz="3600" kern="10" spc="72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chemeClr val="tx1"/>
                  </a:gs>
                  <a:gs pos="50000">
                    <a:srgbClr val="FF3300"/>
                  </a:gs>
                  <a:gs pos="100000">
                    <a:schemeClr val="tx1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23850" y="1916113"/>
            <a:ext cx="8496300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/>
            <a:r>
              <a:rPr lang="es-ES_tradnl" sz="3200">
                <a:solidFill>
                  <a:srgbClr val="000000"/>
                </a:solidFill>
              </a:rPr>
              <a:t>Establecimientos Asistenciales, Médicos,  Odontológicos, Veterinarios. Laboratorios de Análisis Clínicos, Medicinales. Farmacias. Centro de Investigaciones Biomédicas y en los que utilicen animales vivos. Gabinetes de Enfermerías y todas aquellas personas físicas y jurídicas que generen Residuos Patológicos a consecuencia de su actividad.  </a:t>
            </a: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406400" y="549275"/>
            <a:ext cx="8558213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chemeClr val="tx1"/>
                    </a:gs>
                    <a:gs pos="50000">
                      <a:srgbClr val="FF3300"/>
                    </a:gs>
                    <a:gs pos="100000">
                      <a:schemeClr val="tx1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Los residuos patológicos se generan en: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11188" y="1341438"/>
            <a:ext cx="2449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b="1"/>
              <a:t>Ord. 2664/94 Art 15</a:t>
            </a:r>
            <a:endParaRPr lang="es-E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550"/>
          </a:xfrm>
          <a:ln/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ES" sz="2400" b="1" u="sng" dirty="0">
                <a:solidFill>
                  <a:srgbClr val="CC0000"/>
                </a:solidFill>
              </a:rPr>
              <a:t>Principio de Precaución que se toma para todos los Residuos Peligrosos</a:t>
            </a:r>
            <a:endParaRPr lang="es-ES" sz="2400" u="sng" dirty="0">
              <a:solidFill>
                <a:srgbClr val="CC000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es-ES" sz="2400" b="1" dirty="0"/>
              <a:t>Se aplica en los casos en que el riesgo por un determinado aspecto es incierto o desconocido.</a:t>
            </a:r>
          </a:p>
          <a:p>
            <a:pPr algn="just">
              <a:lnSpc>
                <a:spcPct val="90000"/>
              </a:lnSpc>
            </a:pPr>
            <a:r>
              <a:rPr lang="es-ES" sz="2400" b="1" dirty="0"/>
              <a:t>Así pues debemos tomar una actitud que asuma que el riesgo es significativo, y se planifiquen las medidas de protección que correspondan sin la necesidad expresa de tener pruebas fehacientes de daños ambientales.</a:t>
            </a:r>
            <a:endParaRPr lang="es-ES" sz="2400" dirty="0">
              <a:solidFill>
                <a:srgbClr val="CC0000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es-ES" sz="2400" b="1" dirty="0"/>
              <a:t>Cualquier persona que manipule o maneje sustancias peligrosas o equipos relacionados a las mismas es éticamente responsable de aplicar el máximo cuidado posible.</a:t>
            </a:r>
          </a:p>
        </p:txBody>
      </p:sp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611188" y="476250"/>
            <a:ext cx="80105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 spc="72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800000"/>
                    </a:gs>
                    <a:gs pos="50000">
                      <a:srgbClr val="FF3300"/>
                    </a:gs>
                    <a:gs pos="100000">
                      <a:srgbClr val="8000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RESPONSABILIDADES Y OBLIGACIONES COMO GENERADOR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203</TotalTime>
  <Words>1258</Words>
  <Application>Microsoft Office PowerPoint</Application>
  <PresentationFormat>Presentación en pantalla (4:3)</PresentationFormat>
  <Paragraphs>184</Paragraphs>
  <Slides>48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Concurrencia</vt:lpstr>
      <vt:lpstr>MUNICIPALIDAD DE LA CIUDAD DE CORRIENTES CAPACITACION SAPS RESIDUOS PATOLOGICOS</vt:lpstr>
      <vt:lpstr>Diapositiva 2</vt:lpstr>
      <vt:lpstr>Diapositiva 3</vt:lpstr>
      <vt:lpstr>Ley 24051/92</vt:lpstr>
      <vt:lpstr>MUNICIPALIDAD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QUIENES CORREN RIESGOS EN LA GESTION DE LOS RESIDUOS PATOLÓGICOS</vt:lpstr>
      <vt:lpstr>TODO GENERADOR de RESIDUO PELIGROSO DEBE REGISTRARSE EN EL MUNICIPIO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ELEMENTOS DE PROTECCION PERSONAL</vt:lpstr>
      <vt:lpstr>Diapositiva 30</vt:lpstr>
      <vt:lpstr>Diapositiva 31</vt:lpstr>
      <vt:lpstr>RESIDUOS PATOLOGICOS EN EL SAPS</vt:lpstr>
      <vt:lpstr>MODELO DE PLANILLA DE PESO</vt:lpstr>
      <vt:lpstr>HORARIOS DE RECOLECCION</vt:lpstr>
      <vt:lpstr>HORARIO DE RECOLECCIÓN</vt:lpstr>
      <vt:lpstr>HORARIO DE RECOLECCION</vt:lpstr>
      <vt:lpstr>HORARIO DE RECOLECCION</vt:lpstr>
      <vt:lpstr>HORARIO DE RECOLECCION</vt:lpstr>
      <vt:lpstr>En caso de no contar con lugar físico para disponer los residuos</vt:lpstr>
      <vt:lpstr>MEDICAMENTOS VENCIDOS EN EL SAPS</vt:lpstr>
      <vt:lpstr>MEDICAMENTOS VENCIDOS EN EL SAPS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MUCHAS 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Dra. Corrado</dc:creator>
  <cp:lastModifiedBy>Dra. Corrado</cp:lastModifiedBy>
  <cp:revision>30</cp:revision>
  <dcterms:created xsi:type="dcterms:W3CDTF">2014-01-21T20:04:30Z</dcterms:created>
  <dcterms:modified xsi:type="dcterms:W3CDTF">2014-01-23T19:12:26Z</dcterms:modified>
</cp:coreProperties>
</file>