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24" r:id="rId4"/>
    <p:sldId id="329" r:id="rId5"/>
    <p:sldId id="361" r:id="rId6"/>
    <p:sldId id="348" r:id="rId7"/>
    <p:sldId id="331" r:id="rId8"/>
    <p:sldId id="349" r:id="rId9"/>
    <p:sldId id="362" r:id="rId10"/>
    <p:sldId id="350" r:id="rId11"/>
    <p:sldId id="341" r:id="rId12"/>
    <p:sldId id="342" r:id="rId13"/>
    <p:sldId id="352" r:id="rId14"/>
    <p:sldId id="363" r:id="rId15"/>
    <p:sldId id="343" r:id="rId16"/>
    <p:sldId id="364" r:id="rId17"/>
    <p:sldId id="354" r:id="rId18"/>
    <p:sldId id="359" r:id="rId19"/>
    <p:sldId id="365" r:id="rId20"/>
    <p:sldId id="337" r:id="rId21"/>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0E1107"/>
    <a:srgbClr val="99FF66"/>
    <a:srgbClr val="303B19"/>
    <a:srgbClr val="FF66FF"/>
    <a:srgbClr val="FF9900"/>
    <a:srgbClr val="FFFF99"/>
    <a:srgbClr val="5A702E"/>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4660"/>
  </p:normalViewPr>
  <p:slideViewPr>
    <p:cSldViewPr>
      <p:cViewPr varScale="1">
        <p:scale>
          <a:sx n="107" d="100"/>
          <a:sy n="107" d="100"/>
        </p:scale>
        <p:origin x="17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A4C0E8E6-45F3-4BE5-86EA-D8B1600A179D}" type="datetimeFigureOut">
              <a:rPr lang="es-AR"/>
              <a:pPr>
                <a:defRPr/>
              </a:pPr>
              <a:t>30/7/2025</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7078773C-E3E6-4742-A225-4CF4385C7627}" type="slidenum">
              <a:rPr lang="es-AR"/>
              <a:pPr>
                <a:defRPr/>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fld id="{0E137BFC-3E2F-425C-8D6E-E8C9122B9423}" type="datetimeFigureOut">
              <a:rPr lang="es-AR"/>
              <a:pPr>
                <a:defRPr/>
              </a:pPr>
              <a:t>30/7/2025</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51A3E5CE-BBB8-4DA4-B126-7AA1BA05AEE1}" type="slidenum">
              <a:rPr lang="es-AR"/>
              <a:pPr>
                <a:defRPr/>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fld id="{C0DF75B9-CF33-4900-9797-430295BE30FF}" type="datetimeFigureOut">
              <a:rPr lang="es-AR"/>
              <a:pPr>
                <a:defRPr/>
              </a:pPr>
              <a:t>30/7/2025</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1B55855C-5AEC-4234-A03C-2BB6649C1808}" type="slidenum">
              <a:rPr lang="es-AR"/>
              <a:pPr>
                <a:defRPr/>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79B3EF-CCD1-9AA9-7E7E-097EEAD14B4A}"/>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5828C910-DD81-6E65-560D-B1A22A3309C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EE686E14-3CE6-B9B5-567B-31AB0A5549F0}"/>
              </a:ext>
            </a:extLst>
          </p:cNvPr>
          <p:cNvSpPr>
            <a:spLocks noGrp="1"/>
          </p:cNvSpPr>
          <p:nvPr>
            <p:ph type="dt" sz="half" idx="10"/>
          </p:nvPr>
        </p:nvSpPr>
        <p:spPr/>
        <p:txBody>
          <a:bodyPr/>
          <a:lstStyle/>
          <a:p>
            <a:fld id="{187B8ADE-8A36-490A-88B1-01353FA90FF7}" type="datetimeFigureOut">
              <a:rPr lang="es-AR" smtClean="0"/>
              <a:t>30/7/2025</a:t>
            </a:fld>
            <a:endParaRPr lang="es-AR"/>
          </a:p>
        </p:txBody>
      </p:sp>
      <p:sp>
        <p:nvSpPr>
          <p:cNvPr id="5" name="Marcador de pie de página 4">
            <a:extLst>
              <a:ext uri="{FF2B5EF4-FFF2-40B4-BE49-F238E27FC236}">
                <a16:creationId xmlns:a16="http://schemas.microsoft.com/office/drawing/2014/main" id="{BD0E12DA-AF2D-318D-6E29-D61DE9DE134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8B25FF4-FE66-6D30-6571-BB10B87E9D6D}"/>
              </a:ext>
            </a:extLst>
          </p:cNvPr>
          <p:cNvSpPr>
            <a:spLocks noGrp="1"/>
          </p:cNvSpPr>
          <p:nvPr>
            <p:ph type="sldNum" sz="quarter" idx="12"/>
          </p:nvPr>
        </p:nvSpPr>
        <p:spPr/>
        <p:txBody>
          <a:bodyPr/>
          <a:lstStyle/>
          <a:p>
            <a:fld id="{D688B48A-B1F1-4F40-8551-3F821F843A33}" type="slidenum">
              <a:rPr lang="es-AR" smtClean="0"/>
              <a:t>‹Nº›</a:t>
            </a:fld>
            <a:endParaRPr lang="es-AR"/>
          </a:p>
        </p:txBody>
      </p:sp>
    </p:spTree>
    <p:extLst>
      <p:ext uri="{BB962C8B-B14F-4D97-AF65-F5344CB8AC3E}">
        <p14:creationId xmlns:p14="http://schemas.microsoft.com/office/powerpoint/2010/main" val="1882542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BF5869-35D1-AFFF-CF98-F15366E5535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EBBD1F3E-3BDC-9555-3DCB-B5389CB1F72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6C627FF-81AD-A9E3-02EC-2D67D8FD8727}"/>
              </a:ext>
            </a:extLst>
          </p:cNvPr>
          <p:cNvSpPr>
            <a:spLocks noGrp="1"/>
          </p:cNvSpPr>
          <p:nvPr>
            <p:ph type="dt" sz="half" idx="10"/>
          </p:nvPr>
        </p:nvSpPr>
        <p:spPr/>
        <p:txBody>
          <a:bodyPr/>
          <a:lstStyle/>
          <a:p>
            <a:fld id="{187B8ADE-8A36-490A-88B1-01353FA90FF7}" type="datetimeFigureOut">
              <a:rPr lang="es-AR" smtClean="0"/>
              <a:t>30/7/2025</a:t>
            </a:fld>
            <a:endParaRPr lang="es-AR"/>
          </a:p>
        </p:txBody>
      </p:sp>
      <p:sp>
        <p:nvSpPr>
          <p:cNvPr id="5" name="Marcador de pie de página 4">
            <a:extLst>
              <a:ext uri="{FF2B5EF4-FFF2-40B4-BE49-F238E27FC236}">
                <a16:creationId xmlns:a16="http://schemas.microsoft.com/office/drawing/2014/main" id="{2860DF10-73A2-E649-86E8-31697CC0BDB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66940B2-6125-4140-1DB0-DA0CBF642C98}"/>
              </a:ext>
            </a:extLst>
          </p:cNvPr>
          <p:cNvSpPr>
            <a:spLocks noGrp="1"/>
          </p:cNvSpPr>
          <p:nvPr>
            <p:ph type="sldNum" sz="quarter" idx="12"/>
          </p:nvPr>
        </p:nvSpPr>
        <p:spPr/>
        <p:txBody>
          <a:bodyPr/>
          <a:lstStyle/>
          <a:p>
            <a:fld id="{D688B48A-B1F1-4F40-8551-3F821F843A33}" type="slidenum">
              <a:rPr lang="es-AR" smtClean="0"/>
              <a:t>‹Nº›</a:t>
            </a:fld>
            <a:endParaRPr lang="es-AR"/>
          </a:p>
        </p:txBody>
      </p:sp>
    </p:spTree>
    <p:extLst>
      <p:ext uri="{BB962C8B-B14F-4D97-AF65-F5344CB8AC3E}">
        <p14:creationId xmlns:p14="http://schemas.microsoft.com/office/powerpoint/2010/main" val="929799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8A4E7F-6A37-A75D-F1A0-D02CB33F051E}"/>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358D0B3-7628-5EAC-7FDA-E9F7BBECB3A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78B2FAB-FCCD-3A2D-5B7E-944F5E4091DA}"/>
              </a:ext>
            </a:extLst>
          </p:cNvPr>
          <p:cNvSpPr>
            <a:spLocks noGrp="1"/>
          </p:cNvSpPr>
          <p:nvPr>
            <p:ph type="dt" sz="half" idx="10"/>
          </p:nvPr>
        </p:nvSpPr>
        <p:spPr/>
        <p:txBody>
          <a:bodyPr/>
          <a:lstStyle/>
          <a:p>
            <a:fld id="{187B8ADE-8A36-490A-88B1-01353FA90FF7}" type="datetimeFigureOut">
              <a:rPr lang="es-AR" smtClean="0"/>
              <a:t>30/7/2025</a:t>
            </a:fld>
            <a:endParaRPr lang="es-AR"/>
          </a:p>
        </p:txBody>
      </p:sp>
      <p:sp>
        <p:nvSpPr>
          <p:cNvPr id="5" name="Marcador de pie de página 4">
            <a:extLst>
              <a:ext uri="{FF2B5EF4-FFF2-40B4-BE49-F238E27FC236}">
                <a16:creationId xmlns:a16="http://schemas.microsoft.com/office/drawing/2014/main" id="{FD9B84D1-233F-9F0F-0F50-175F9332EBA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6018DE4-C63E-F2B7-2413-F743CC245BA9}"/>
              </a:ext>
            </a:extLst>
          </p:cNvPr>
          <p:cNvSpPr>
            <a:spLocks noGrp="1"/>
          </p:cNvSpPr>
          <p:nvPr>
            <p:ph type="sldNum" sz="quarter" idx="12"/>
          </p:nvPr>
        </p:nvSpPr>
        <p:spPr/>
        <p:txBody>
          <a:bodyPr/>
          <a:lstStyle/>
          <a:p>
            <a:fld id="{D688B48A-B1F1-4F40-8551-3F821F843A33}" type="slidenum">
              <a:rPr lang="es-AR" smtClean="0"/>
              <a:t>‹Nº›</a:t>
            </a:fld>
            <a:endParaRPr lang="es-AR"/>
          </a:p>
        </p:txBody>
      </p:sp>
    </p:spTree>
    <p:extLst>
      <p:ext uri="{BB962C8B-B14F-4D97-AF65-F5344CB8AC3E}">
        <p14:creationId xmlns:p14="http://schemas.microsoft.com/office/powerpoint/2010/main" val="619652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5DACC-47C1-EE01-FD48-FDC626200BD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0CB297D4-9AFB-9F86-BC9A-B698F382B50C}"/>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48CA47AB-C361-5B92-6DD7-2FADF7B511E2}"/>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8DDF090C-41EB-C0CD-3B01-4D55E470ABB5}"/>
              </a:ext>
            </a:extLst>
          </p:cNvPr>
          <p:cNvSpPr>
            <a:spLocks noGrp="1"/>
          </p:cNvSpPr>
          <p:nvPr>
            <p:ph type="dt" sz="half" idx="10"/>
          </p:nvPr>
        </p:nvSpPr>
        <p:spPr/>
        <p:txBody>
          <a:bodyPr/>
          <a:lstStyle/>
          <a:p>
            <a:fld id="{187B8ADE-8A36-490A-88B1-01353FA90FF7}" type="datetimeFigureOut">
              <a:rPr lang="es-AR" smtClean="0"/>
              <a:t>30/7/2025</a:t>
            </a:fld>
            <a:endParaRPr lang="es-AR"/>
          </a:p>
        </p:txBody>
      </p:sp>
      <p:sp>
        <p:nvSpPr>
          <p:cNvPr id="6" name="Marcador de pie de página 5">
            <a:extLst>
              <a:ext uri="{FF2B5EF4-FFF2-40B4-BE49-F238E27FC236}">
                <a16:creationId xmlns:a16="http://schemas.microsoft.com/office/drawing/2014/main" id="{2DB3FB6A-EA6B-C27A-412F-3EF6FE398CD6}"/>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E4559A2A-86BF-5FF1-7A76-9916601E1978}"/>
              </a:ext>
            </a:extLst>
          </p:cNvPr>
          <p:cNvSpPr>
            <a:spLocks noGrp="1"/>
          </p:cNvSpPr>
          <p:nvPr>
            <p:ph type="sldNum" sz="quarter" idx="12"/>
          </p:nvPr>
        </p:nvSpPr>
        <p:spPr/>
        <p:txBody>
          <a:bodyPr/>
          <a:lstStyle/>
          <a:p>
            <a:fld id="{D688B48A-B1F1-4F40-8551-3F821F843A33}" type="slidenum">
              <a:rPr lang="es-AR" smtClean="0"/>
              <a:t>‹Nº›</a:t>
            </a:fld>
            <a:endParaRPr lang="es-AR"/>
          </a:p>
        </p:txBody>
      </p:sp>
    </p:spTree>
    <p:extLst>
      <p:ext uri="{BB962C8B-B14F-4D97-AF65-F5344CB8AC3E}">
        <p14:creationId xmlns:p14="http://schemas.microsoft.com/office/powerpoint/2010/main" val="1872660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F313A-0230-3B94-BB4F-BBF5FF4558AF}"/>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5E356BF4-458D-00D2-8C4B-B87152F173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2295B2-AC5A-2ADA-7426-C8E8CB5630B3}"/>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9CB19ED5-54BD-4841-9B57-A2E0A586455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77688ED-23F6-9FF3-2811-5725463B2B14}"/>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7E4469A3-3AF4-F41A-B97F-AEC8D4DE9927}"/>
              </a:ext>
            </a:extLst>
          </p:cNvPr>
          <p:cNvSpPr>
            <a:spLocks noGrp="1"/>
          </p:cNvSpPr>
          <p:nvPr>
            <p:ph type="dt" sz="half" idx="10"/>
          </p:nvPr>
        </p:nvSpPr>
        <p:spPr/>
        <p:txBody>
          <a:bodyPr/>
          <a:lstStyle/>
          <a:p>
            <a:fld id="{187B8ADE-8A36-490A-88B1-01353FA90FF7}" type="datetimeFigureOut">
              <a:rPr lang="es-AR" smtClean="0"/>
              <a:t>30/7/2025</a:t>
            </a:fld>
            <a:endParaRPr lang="es-AR"/>
          </a:p>
        </p:txBody>
      </p:sp>
      <p:sp>
        <p:nvSpPr>
          <p:cNvPr id="8" name="Marcador de pie de página 7">
            <a:extLst>
              <a:ext uri="{FF2B5EF4-FFF2-40B4-BE49-F238E27FC236}">
                <a16:creationId xmlns:a16="http://schemas.microsoft.com/office/drawing/2014/main" id="{17D374CA-8C89-C83E-AC96-9BAFA963D81B}"/>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ADEECBD7-11A4-C7FD-5841-F02CF22A9C8B}"/>
              </a:ext>
            </a:extLst>
          </p:cNvPr>
          <p:cNvSpPr>
            <a:spLocks noGrp="1"/>
          </p:cNvSpPr>
          <p:nvPr>
            <p:ph type="sldNum" sz="quarter" idx="12"/>
          </p:nvPr>
        </p:nvSpPr>
        <p:spPr/>
        <p:txBody>
          <a:bodyPr/>
          <a:lstStyle/>
          <a:p>
            <a:fld id="{D688B48A-B1F1-4F40-8551-3F821F843A33}" type="slidenum">
              <a:rPr lang="es-AR" smtClean="0"/>
              <a:t>‹Nº›</a:t>
            </a:fld>
            <a:endParaRPr lang="es-AR"/>
          </a:p>
        </p:txBody>
      </p:sp>
    </p:spTree>
    <p:extLst>
      <p:ext uri="{BB962C8B-B14F-4D97-AF65-F5344CB8AC3E}">
        <p14:creationId xmlns:p14="http://schemas.microsoft.com/office/powerpoint/2010/main" val="2518732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FAA6A-4AB3-91DB-4A1B-00CD0AB73D4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857088EE-26AA-6CDA-9604-76ACF26CAD39}"/>
              </a:ext>
            </a:extLst>
          </p:cNvPr>
          <p:cNvSpPr>
            <a:spLocks noGrp="1"/>
          </p:cNvSpPr>
          <p:nvPr>
            <p:ph type="dt" sz="half" idx="10"/>
          </p:nvPr>
        </p:nvSpPr>
        <p:spPr/>
        <p:txBody>
          <a:bodyPr/>
          <a:lstStyle/>
          <a:p>
            <a:fld id="{187B8ADE-8A36-490A-88B1-01353FA90FF7}" type="datetimeFigureOut">
              <a:rPr lang="es-AR" smtClean="0"/>
              <a:t>30/7/2025</a:t>
            </a:fld>
            <a:endParaRPr lang="es-AR"/>
          </a:p>
        </p:txBody>
      </p:sp>
      <p:sp>
        <p:nvSpPr>
          <p:cNvPr id="4" name="Marcador de pie de página 3">
            <a:extLst>
              <a:ext uri="{FF2B5EF4-FFF2-40B4-BE49-F238E27FC236}">
                <a16:creationId xmlns:a16="http://schemas.microsoft.com/office/drawing/2014/main" id="{D6C7B6E8-4841-A059-3A43-CBC0F83F858F}"/>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E0C1AEF2-382E-C7F3-1FB3-5270785A80F0}"/>
              </a:ext>
            </a:extLst>
          </p:cNvPr>
          <p:cNvSpPr>
            <a:spLocks noGrp="1"/>
          </p:cNvSpPr>
          <p:nvPr>
            <p:ph type="sldNum" sz="quarter" idx="12"/>
          </p:nvPr>
        </p:nvSpPr>
        <p:spPr/>
        <p:txBody>
          <a:bodyPr/>
          <a:lstStyle/>
          <a:p>
            <a:fld id="{D688B48A-B1F1-4F40-8551-3F821F843A33}" type="slidenum">
              <a:rPr lang="es-AR" smtClean="0"/>
              <a:t>‹Nº›</a:t>
            </a:fld>
            <a:endParaRPr lang="es-AR"/>
          </a:p>
        </p:txBody>
      </p:sp>
    </p:spTree>
    <p:extLst>
      <p:ext uri="{BB962C8B-B14F-4D97-AF65-F5344CB8AC3E}">
        <p14:creationId xmlns:p14="http://schemas.microsoft.com/office/powerpoint/2010/main" val="4166333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B3B3FC-6BD6-5B1B-49BA-8357F1C1763C}"/>
              </a:ext>
            </a:extLst>
          </p:cNvPr>
          <p:cNvSpPr>
            <a:spLocks noGrp="1"/>
          </p:cNvSpPr>
          <p:nvPr>
            <p:ph type="dt" sz="half" idx="10"/>
          </p:nvPr>
        </p:nvSpPr>
        <p:spPr/>
        <p:txBody>
          <a:bodyPr/>
          <a:lstStyle/>
          <a:p>
            <a:fld id="{187B8ADE-8A36-490A-88B1-01353FA90FF7}" type="datetimeFigureOut">
              <a:rPr lang="es-AR" smtClean="0"/>
              <a:t>30/7/2025</a:t>
            </a:fld>
            <a:endParaRPr lang="es-AR"/>
          </a:p>
        </p:txBody>
      </p:sp>
      <p:sp>
        <p:nvSpPr>
          <p:cNvPr id="3" name="Marcador de pie de página 2">
            <a:extLst>
              <a:ext uri="{FF2B5EF4-FFF2-40B4-BE49-F238E27FC236}">
                <a16:creationId xmlns:a16="http://schemas.microsoft.com/office/drawing/2014/main" id="{EAEE4BFE-F2D2-C213-0C72-7C4160EEDCCE}"/>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902EB8BB-C9B5-A927-7F10-920C3146CF2A}"/>
              </a:ext>
            </a:extLst>
          </p:cNvPr>
          <p:cNvSpPr>
            <a:spLocks noGrp="1"/>
          </p:cNvSpPr>
          <p:nvPr>
            <p:ph type="sldNum" sz="quarter" idx="12"/>
          </p:nvPr>
        </p:nvSpPr>
        <p:spPr/>
        <p:txBody>
          <a:bodyPr/>
          <a:lstStyle/>
          <a:p>
            <a:fld id="{D688B48A-B1F1-4F40-8551-3F821F843A33}" type="slidenum">
              <a:rPr lang="es-AR" smtClean="0"/>
              <a:t>‹Nº›</a:t>
            </a:fld>
            <a:endParaRPr lang="es-AR"/>
          </a:p>
        </p:txBody>
      </p:sp>
    </p:spTree>
    <p:extLst>
      <p:ext uri="{BB962C8B-B14F-4D97-AF65-F5344CB8AC3E}">
        <p14:creationId xmlns:p14="http://schemas.microsoft.com/office/powerpoint/2010/main" val="2273877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B3CDB-D3DA-6C75-6633-04E6357A8F62}"/>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D49C653-2801-47A7-27E2-E11D12F633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EF7D4DA3-CDCD-ABD6-0A85-43B0842C7D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F89D80-1FCF-1A00-61DF-C4374721992D}"/>
              </a:ext>
            </a:extLst>
          </p:cNvPr>
          <p:cNvSpPr>
            <a:spLocks noGrp="1"/>
          </p:cNvSpPr>
          <p:nvPr>
            <p:ph type="dt" sz="half" idx="10"/>
          </p:nvPr>
        </p:nvSpPr>
        <p:spPr/>
        <p:txBody>
          <a:bodyPr/>
          <a:lstStyle/>
          <a:p>
            <a:fld id="{187B8ADE-8A36-490A-88B1-01353FA90FF7}" type="datetimeFigureOut">
              <a:rPr lang="es-AR" smtClean="0"/>
              <a:t>30/7/2025</a:t>
            </a:fld>
            <a:endParaRPr lang="es-AR"/>
          </a:p>
        </p:txBody>
      </p:sp>
      <p:sp>
        <p:nvSpPr>
          <p:cNvPr id="6" name="Marcador de pie de página 5">
            <a:extLst>
              <a:ext uri="{FF2B5EF4-FFF2-40B4-BE49-F238E27FC236}">
                <a16:creationId xmlns:a16="http://schemas.microsoft.com/office/drawing/2014/main" id="{75E4376C-FAFD-4E31-C09C-1D5DACFDC80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9B40D49B-0386-77F7-577A-9AEE20966299}"/>
              </a:ext>
            </a:extLst>
          </p:cNvPr>
          <p:cNvSpPr>
            <a:spLocks noGrp="1"/>
          </p:cNvSpPr>
          <p:nvPr>
            <p:ph type="sldNum" sz="quarter" idx="12"/>
          </p:nvPr>
        </p:nvSpPr>
        <p:spPr/>
        <p:txBody>
          <a:bodyPr/>
          <a:lstStyle/>
          <a:p>
            <a:fld id="{D688B48A-B1F1-4F40-8551-3F821F843A33}" type="slidenum">
              <a:rPr lang="es-AR" smtClean="0"/>
              <a:t>‹Nº›</a:t>
            </a:fld>
            <a:endParaRPr lang="es-AR"/>
          </a:p>
        </p:txBody>
      </p:sp>
    </p:spTree>
    <p:extLst>
      <p:ext uri="{BB962C8B-B14F-4D97-AF65-F5344CB8AC3E}">
        <p14:creationId xmlns:p14="http://schemas.microsoft.com/office/powerpoint/2010/main" val="74788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fld id="{8A55C936-E372-465E-A795-4C0111905DCE}" type="datetimeFigureOut">
              <a:rPr lang="es-AR"/>
              <a:pPr>
                <a:defRPr/>
              </a:pPr>
              <a:t>30/7/2025</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FDA3A5CF-DDE5-43D7-864E-82BA42C45F0E}" type="slidenum">
              <a:rPr lang="es-AR"/>
              <a:pPr>
                <a:defRPr/>
              </a:pPr>
              <a:t>‹Nº›</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FCDD89-A123-9303-4F3D-D34B1D3C0E52}"/>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324189BF-E68A-4D27-0C22-5C686B4648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AR"/>
          </a:p>
        </p:txBody>
      </p:sp>
      <p:sp>
        <p:nvSpPr>
          <p:cNvPr id="4" name="Marcador de texto 3">
            <a:extLst>
              <a:ext uri="{FF2B5EF4-FFF2-40B4-BE49-F238E27FC236}">
                <a16:creationId xmlns:a16="http://schemas.microsoft.com/office/drawing/2014/main" id="{70A72FF0-5837-2FF4-6DEC-4D9A0D6F412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2C453E-937A-0D80-3F54-0B93CA527DDD}"/>
              </a:ext>
            </a:extLst>
          </p:cNvPr>
          <p:cNvSpPr>
            <a:spLocks noGrp="1"/>
          </p:cNvSpPr>
          <p:nvPr>
            <p:ph type="dt" sz="half" idx="10"/>
          </p:nvPr>
        </p:nvSpPr>
        <p:spPr/>
        <p:txBody>
          <a:bodyPr/>
          <a:lstStyle/>
          <a:p>
            <a:fld id="{187B8ADE-8A36-490A-88B1-01353FA90FF7}" type="datetimeFigureOut">
              <a:rPr lang="es-AR" smtClean="0"/>
              <a:t>30/7/2025</a:t>
            </a:fld>
            <a:endParaRPr lang="es-AR"/>
          </a:p>
        </p:txBody>
      </p:sp>
      <p:sp>
        <p:nvSpPr>
          <p:cNvPr id="6" name="Marcador de pie de página 5">
            <a:extLst>
              <a:ext uri="{FF2B5EF4-FFF2-40B4-BE49-F238E27FC236}">
                <a16:creationId xmlns:a16="http://schemas.microsoft.com/office/drawing/2014/main" id="{8AA2FF59-EB5F-C762-89A8-2F68F769BF36}"/>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0D5DD23-3EB8-69CB-1B7B-B460C7F885A3}"/>
              </a:ext>
            </a:extLst>
          </p:cNvPr>
          <p:cNvSpPr>
            <a:spLocks noGrp="1"/>
          </p:cNvSpPr>
          <p:nvPr>
            <p:ph type="sldNum" sz="quarter" idx="12"/>
          </p:nvPr>
        </p:nvSpPr>
        <p:spPr/>
        <p:txBody>
          <a:bodyPr/>
          <a:lstStyle/>
          <a:p>
            <a:fld id="{D688B48A-B1F1-4F40-8551-3F821F843A33}" type="slidenum">
              <a:rPr lang="es-AR" smtClean="0"/>
              <a:t>‹Nº›</a:t>
            </a:fld>
            <a:endParaRPr lang="es-AR"/>
          </a:p>
        </p:txBody>
      </p:sp>
    </p:spTree>
    <p:extLst>
      <p:ext uri="{BB962C8B-B14F-4D97-AF65-F5344CB8AC3E}">
        <p14:creationId xmlns:p14="http://schemas.microsoft.com/office/powerpoint/2010/main" val="2866544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B496D-FEAB-1259-F3FB-D71D9C1DFF2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2EC3CE9E-68B2-3FC9-43BF-49C20CAC6A7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9673AF7E-C54C-8FC0-F6A7-AF05B3634E6B}"/>
              </a:ext>
            </a:extLst>
          </p:cNvPr>
          <p:cNvSpPr>
            <a:spLocks noGrp="1"/>
          </p:cNvSpPr>
          <p:nvPr>
            <p:ph type="dt" sz="half" idx="10"/>
          </p:nvPr>
        </p:nvSpPr>
        <p:spPr/>
        <p:txBody>
          <a:bodyPr/>
          <a:lstStyle/>
          <a:p>
            <a:fld id="{187B8ADE-8A36-490A-88B1-01353FA90FF7}" type="datetimeFigureOut">
              <a:rPr lang="es-AR" smtClean="0"/>
              <a:t>30/7/2025</a:t>
            </a:fld>
            <a:endParaRPr lang="es-AR"/>
          </a:p>
        </p:txBody>
      </p:sp>
      <p:sp>
        <p:nvSpPr>
          <p:cNvPr id="5" name="Marcador de pie de página 4">
            <a:extLst>
              <a:ext uri="{FF2B5EF4-FFF2-40B4-BE49-F238E27FC236}">
                <a16:creationId xmlns:a16="http://schemas.microsoft.com/office/drawing/2014/main" id="{5D6C128F-E6A6-102A-35C8-07D575F4BDA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77C978C1-0EA7-CB7F-813E-6513B3006552}"/>
              </a:ext>
            </a:extLst>
          </p:cNvPr>
          <p:cNvSpPr>
            <a:spLocks noGrp="1"/>
          </p:cNvSpPr>
          <p:nvPr>
            <p:ph type="sldNum" sz="quarter" idx="12"/>
          </p:nvPr>
        </p:nvSpPr>
        <p:spPr/>
        <p:txBody>
          <a:bodyPr/>
          <a:lstStyle/>
          <a:p>
            <a:fld id="{D688B48A-B1F1-4F40-8551-3F821F843A33}" type="slidenum">
              <a:rPr lang="es-AR" smtClean="0"/>
              <a:t>‹Nº›</a:t>
            </a:fld>
            <a:endParaRPr lang="es-AR"/>
          </a:p>
        </p:txBody>
      </p:sp>
    </p:spTree>
    <p:extLst>
      <p:ext uri="{BB962C8B-B14F-4D97-AF65-F5344CB8AC3E}">
        <p14:creationId xmlns:p14="http://schemas.microsoft.com/office/powerpoint/2010/main" val="2267830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083580-4A92-8728-1599-F9E1A57988D7}"/>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FFAE5DB9-BBAF-7179-F7A2-36E9C14DD84E}"/>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268B065-1CE6-2A53-2811-24B080F8994A}"/>
              </a:ext>
            </a:extLst>
          </p:cNvPr>
          <p:cNvSpPr>
            <a:spLocks noGrp="1"/>
          </p:cNvSpPr>
          <p:nvPr>
            <p:ph type="dt" sz="half" idx="10"/>
          </p:nvPr>
        </p:nvSpPr>
        <p:spPr/>
        <p:txBody>
          <a:bodyPr/>
          <a:lstStyle/>
          <a:p>
            <a:fld id="{187B8ADE-8A36-490A-88B1-01353FA90FF7}" type="datetimeFigureOut">
              <a:rPr lang="es-AR" smtClean="0"/>
              <a:t>30/7/2025</a:t>
            </a:fld>
            <a:endParaRPr lang="es-AR"/>
          </a:p>
        </p:txBody>
      </p:sp>
      <p:sp>
        <p:nvSpPr>
          <p:cNvPr id="5" name="Marcador de pie de página 4">
            <a:extLst>
              <a:ext uri="{FF2B5EF4-FFF2-40B4-BE49-F238E27FC236}">
                <a16:creationId xmlns:a16="http://schemas.microsoft.com/office/drawing/2014/main" id="{EB81646F-1492-CEA2-7F00-3180D7CD77F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A2BB5A2B-060C-DAAB-D02D-D7781879DBF5}"/>
              </a:ext>
            </a:extLst>
          </p:cNvPr>
          <p:cNvSpPr>
            <a:spLocks noGrp="1"/>
          </p:cNvSpPr>
          <p:nvPr>
            <p:ph type="sldNum" sz="quarter" idx="12"/>
          </p:nvPr>
        </p:nvSpPr>
        <p:spPr/>
        <p:txBody>
          <a:bodyPr/>
          <a:lstStyle/>
          <a:p>
            <a:fld id="{D688B48A-B1F1-4F40-8551-3F821F843A33}" type="slidenum">
              <a:rPr lang="es-AR" smtClean="0"/>
              <a:t>‹Nº›</a:t>
            </a:fld>
            <a:endParaRPr lang="es-AR"/>
          </a:p>
        </p:txBody>
      </p:sp>
    </p:spTree>
    <p:extLst>
      <p:ext uri="{BB962C8B-B14F-4D97-AF65-F5344CB8AC3E}">
        <p14:creationId xmlns:p14="http://schemas.microsoft.com/office/powerpoint/2010/main" val="69610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DD7883C-C976-4728-8B49-6F3D638B96DD}" type="datetimeFigureOut">
              <a:rPr lang="es-AR"/>
              <a:pPr>
                <a:defRPr/>
              </a:pPr>
              <a:t>30/7/2025</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D5EC9E6E-7BC2-4B85-A252-D9D3FB6A493B}" type="slidenum">
              <a:rPr lang="es-AR"/>
              <a:pPr>
                <a:defRPr/>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3 Marcador de fecha"/>
          <p:cNvSpPr>
            <a:spLocks noGrp="1"/>
          </p:cNvSpPr>
          <p:nvPr>
            <p:ph type="dt" sz="half" idx="10"/>
          </p:nvPr>
        </p:nvSpPr>
        <p:spPr/>
        <p:txBody>
          <a:bodyPr/>
          <a:lstStyle>
            <a:lvl1pPr>
              <a:defRPr/>
            </a:lvl1pPr>
          </a:lstStyle>
          <a:p>
            <a:pPr>
              <a:defRPr/>
            </a:pPr>
            <a:fld id="{25CD4FD4-FC5D-46F5-9A80-BD920D68C833}" type="datetimeFigureOut">
              <a:rPr lang="es-AR"/>
              <a:pPr>
                <a:defRPr/>
              </a:pPr>
              <a:t>30/7/2025</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45D3232B-7784-4722-AF2F-2A663D083751}" type="slidenum">
              <a:rPr lang="es-AR"/>
              <a:pPr>
                <a:defRPr/>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3 Marcador de fecha"/>
          <p:cNvSpPr>
            <a:spLocks noGrp="1"/>
          </p:cNvSpPr>
          <p:nvPr>
            <p:ph type="dt" sz="half" idx="10"/>
          </p:nvPr>
        </p:nvSpPr>
        <p:spPr/>
        <p:txBody>
          <a:bodyPr/>
          <a:lstStyle>
            <a:lvl1pPr>
              <a:defRPr/>
            </a:lvl1pPr>
          </a:lstStyle>
          <a:p>
            <a:pPr>
              <a:defRPr/>
            </a:pPr>
            <a:fld id="{39C9A319-7B94-43E6-928F-2AC835D93C83}" type="datetimeFigureOut">
              <a:rPr lang="es-AR"/>
              <a:pPr>
                <a:defRPr/>
              </a:pPr>
              <a:t>30/7/2025</a:t>
            </a:fld>
            <a:endParaRPr lang="es-AR"/>
          </a:p>
        </p:txBody>
      </p:sp>
      <p:sp>
        <p:nvSpPr>
          <p:cNvPr id="8" name="4 Marcador de pie de página"/>
          <p:cNvSpPr>
            <a:spLocks noGrp="1"/>
          </p:cNvSpPr>
          <p:nvPr>
            <p:ph type="ftr" sz="quarter" idx="11"/>
          </p:nvPr>
        </p:nvSpPr>
        <p:spPr/>
        <p:txBody>
          <a:bodyPr/>
          <a:lstStyle>
            <a:lvl1pPr>
              <a:defRPr/>
            </a:lvl1pPr>
          </a:lstStyle>
          <a:p>
            <a:pPr>
              <a:defRPr/>
            </a:pPr>
            <a:endParaRPr lang="es-AR"/>
          </a:p>
        </p:txBody>
      </p:sp>
      <p:sp>
        <p:nvSpPr>
          <p:cNvPr id="9" name="5 Marcador de número de diapositiva"/>
          <p:cNvSpPr>
            <a:spLocks noGrp="1"/>
          </p:cNvSpPr>
          <p:nvPr>
            <p:ph type="sldNum" sz="quarter" idx="12"/>
          </p:nvPr>
        </p:nvSpPr>
        <p:spPr/>
        <p:txBody>
          <a:bodyPr/>
          <a:lstStyle>
            <a:lvl1pPr>
              <a:defRPr/>
            </a:lvl1pPr>
          </a:lstStyle>
          <a:p>
            <a:pPr>
              <a:defRPr/>
            </a:pPr>
            <a:fld id="{2502B567-0ACB-4357-A122-6986386F0F1D}" type="slidenum">
              <a:rPr lang="es-AR"/>
              <a:pPr>
                <a:defRPr/>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AE91C7FA-C0CF-42E1-BFD1-B5E5700C9AF7}" type="datetimeFigureOut">
              <a:rPr lang="es-AR"/>
              <a:pPr>
                <a:defRPr/>
              </a:pPr>
              <a:t>30/7/2025</a:t>
            </a:fld>
            <a:endParaRPr lang="es-AR"/>
          </a:p>
        </p:txBody>
      </p:sp>
      <p:sp>
        <p:nvSpPr>
          <p:cNvPr id="4" name="4 Marcador de pie de página"/>
          <p:cNvSpPr>
            <a:spLocks noGrp="1"/>
          </p:cNvSpPr>
          <p:nvPr>
            <p:ph type="ftr" sz="quarter" idx="11"/>
          </p:nvPr>
        </p:nvSpPr>
        <p:spPr/>
        <p:txBody>
          <a:bodyPr/>
          <a:lstStyle>
            <a:lvl1pPr>
              <a:defRPr/>
            </a:lvl1pPr>
          </a:lstStyle>
          <a:p>
            <a:pPr>
              <a:defRPr/>
            </a:pPr>
            <a:endParaRPr lang="es-AR"/>
          </a:p>
        </p:txBody>
      </p:sp>
      <p:sp>
        <p:nvSpPr>
          <p:cNvPr id="5" name="5 Marcador de número de diapositiva"/>
          <p:cNvSpPr>
            <a:spLocks noGrp="1"/>
          </p:cNvSpPr>
          <p:nvPr>
            <p:ph type="sldNum" sz="quarter" idx="12"/>
          </p:nvPr>
        </p:nvSpPr>
        <p:spPr/>
        <p:txBody>
          <a:bodyPr/>
          <a:lstStyle>
            <a:lvl1pPr>
              <a:defRPr/>
            </a:lvl1pPr>
          </a:lstStyle>
          <a:p>
            <a:pPr>
              <a:defRPr/>
            </a:pPr>
            <a:fld id="{05EAF06A-CBC5-4CCE-A5C4-A868E69BAC24}" type="slidenum">
              <a:rPr lang="es-AR"/>
              <a:pPr>
                <a:defRPr/>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05EBE76-6938-4F7F-92AB-2C0D077A2267}" type="datetimeFigureOut">
              <a:rPr lang="es-AR"/>
              <a:pPr>
                <a:defRPr/>
              </a:pPr>
              <a:t>30/7/2025</a:t>
            </a:fld>
            <a:endParaRPr lang="es-AR"/>
          </a:p>
        </p:txBody>
      </p:sp>
      <p:sp>
        <p:nvSpPr>
          <p:cNvPr id="3" name="4 Marcador de pie de página"/>
          <p:cNvSpPr>
            <a:spLocks noGrp="1"/>
          </p:cNvSpPr>
          <p:nvPr>
            <p:ph type="ftr" sz="quarter" idx="11"/>
          </p:nvPr>
        </p:nvSpPr>
        <p:spPr/>
        <p:txBody>
          <a:bodyPr/>
          <a:lstStyle>
            <a:lvl1pPr>
              <a:defRPr/>
            </a:lvl1pPr>
          </a:lstStyle>
          <a:p>
            <a:pPr>
              <a:defRPr/>
            </a:pPr>
            <a:endParaRPr lang="es-AR"/>
          </a:p>
        </p:txBody>
      </p:sp>
      <p:sp>
        <p:nvSpPr>
          <p:cNvPr id="4" name="5 Marcador de número de diapositiva"/>
          <p:cNvSpPr>
            <a:spLocks noGrp="1"/>
          </p:cNvSpPr>
          <p:nvPr>
            <p:ph type="sldNum" sz="quarter" idx="12"/>
          </p:nvPr>
        </p:nvSpPr>
        <p:spPr/>
        <p:txBody>
          <a:bodyPr/>
          <a:lstStyle>
            <a:lvl1pPr>
              <a:defRPr/>
            </a:lvl1pPr>
          </a:lstStyle>
          <a:p>
            <a:pPr>
              <a:defRPr/>
            </a:pPr>
            <a:fld id="{78DA6A4B-0901-4CC8-9F8C-BE5E24876CB8}" type="slidenum">
              <a:rPr lang="es-AR"/>
              <a:pPr>
                <a:defRPr/>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CE9B5F6-1EA7-406C-A10B-E096B048FCDF}" type="datetimeFigureOut">
              <a:rPr lang="es-AR"/>
              <a:pPr>
                <a:defRPr/>
              </a:pPr>
              <a:t>30/7/2025</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0BF29F35-1B8F-49E9-B180-6E1A201BAAF4}" type="slidenum">
              <a:rPr lang="es-AR"/>
              <a:pPr>
                <a:defRPr/>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F70CD72-03F4-4840-9689-C371B286064C}" type="datetimeFigureOut">
              <a:rPr lang="es-AR"/>
              <a:pPr>
                <a:defRPr/>
              </a:pPr>
              <a:t>30/7/2025</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04D50D00-CB35-4402-8872-F1B9FB7899BB}" type="slidenum">
              <a:rPr lang="es-AR"/>
              <a:pPr>
                <a:defRPr/>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C702726-849B-4112-B069-71FBB9550FD6}" type="datetimeFigureOut">
              <a:rPr lang="es-AR"/>
              <a:pPr>
                <a:defRPr/>
              </a:pPr>
              <a:t>30/7/2025</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2C2AB71-5A4D-4483-8FFA-5B91D35DD1F8}"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5050E9-A431-7C58-0531-F496CD6BEA0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D7AB5474-1A97-4F13-6A44-E2B8B893697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01E3BC4-0F10-5DC7-D4E7-686BD2F270B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7B8ADE-8A36-490A-88B1-01353FA90FF7}" type="datetimeFigureOut">
              <a:rPr lang="es-AR" smtClean="0"/>
              <a:t>30/7/2025</a:t>
            </a:fld>
            <a:endParaRPr lang="es-AR"/>
          </a:p>
        </p:txBody>
      </p:sp>
      <p:sp>
        <p:nvSpPr>
          <p:cNvPr id="5" name="Marcador de pie de página 4">
            <a:extLst>
              <a:ext uri="{FF2B5EF4-FFF2-40B4-BE49-F238E27FC236}">
                <a16:creationId xmlns:a16="http://schemas.microsoft.com/office/drawing/2014/main" id="{56A9DFE7-797A-0A75-4DF7-C7C0DB68D68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6733FF16-5E96-E1C0-A85B-27BCC900C1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88B48A-B1F1-4F40-8551-3F821F843A33}" type="slidenum">
              <a:rPr lang="es-AR" smtClean="0"/>
              <a:t>‹Nº›</a:t>
            </a:fld>
            <a:endParaRPr lang="es-AR"/>
          </a:p>
        </p:txBody>
      </p:sp>
    </p:spTree>
    <p:extLst>
      <p:ext uri="{BB962C8B-B14F-4D97-AF65-F5344CB8AC3E}">
        <p14:creationId xmlns:p14="http://schemas.microsoft.com/office/powerpoint/2010/main" val="3328874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aludpublicaunne.wixsite.com/sapuvet2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ursada.spv.unne@Gmail.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33813"/>
            <a:ext cx="9144000" cy="6858000"/>
          </a:xfrm>
          <a:gradFill flip="none" rotWithShape="1">
            <a:gsLst>
              <a:gs pos="0">
                <a:srgbClr val="5A702E">
                  <a:shade val="30000"/>
                  <a:satMod val="115000"/>
                  <a:lumMod val="60000"/>
                  <a:lumOff val="40000"/>
                  <a:alpha val="28000"/>
                </a:srgbClr>
              </a:gs>
              <a:gs pos="50000">
                <a:srgbClr val="5A702E">
                  <a:shade val="67500"/>
                  <a:satMod val="115000"/>
                </a:srgbClr>
              </a:gs>
              <a:gs pos="100000">
                <a:srgbClr val="5A702E">
                  <a:shade val="100000"/>
                  <a:satMod val="115000"/>
                </a:srgbClr>
              </a:gs>
            </a:gsLst>
            <a:lin ang="18900000" scaled="1"/>
            <a:tileRect/>
          </a:gradFill>
        </p:spPr>
        <p:txBody>
          <a:bodyPr rtlCol="0">
            <a:normAutofit/>
          </a:bodyPr>
          <a:lstStyle/>
          <a:p>
            <a:pPr fontAlgn="auto">
              <a:spcAft>
                <a:spcPts val="0"/>
              </a:spcAft>
              <a:defRPr/>
            </a:pPr>
            <a:br>
              <a:rPr lang="es-AR" b="1" i="1" dirty="0">
                <a:solidFill>
                  <a:schemeClr val="accent6">
                    <a:lumMod val="75000"/>
                  </a:schemeClr>
                </a:solidFill>
                <a:latin typeface="Algerian" pitchFamily="82" charset="0"/>
              </a:rPr>
            </a:br>
            <a:br>
              <a:rPr lang="es-AR" b="1" i="1" dirty="0">
                <a:solidFill>
                  <a:schemeClr val="accent6">
                    <a:lumMod val="75000"/>
                  </a:schemeClr>
                </a:solidFill>
                <a:latin typeface="Algerian" pitchFamily="82" charset="0"/>
              </a:rPr>
            </a:br>
            <a:br>
              <a:rPr lang="es-AR" b="1" dirty="0">
                <a:latin typeface="Algerian" pitchFamily="82" charset="0"/>
              </a:rPr>
            </a:br>
            <a:r>
              <a:rPr lang="es-AR" b="1" dirty="0">
                <a:latin typeface="Algerian" pitchFamily="82" charset="0"/>
              </a:rPr>
              <a:t> </a:t>
            </a:r>
          </a:p>
        </p:txBody>
      </p:sp>
      <p:sp>
        <p:nvSpPr>
          <p:cNvPr id="13314" name="2 CuadroTexto"/>
          <p:cNvSpPr txBox="1">
            <a:spLocks noChangeArrowheads="1"/>
          </p:cNvSpPr>
          <p:nvPr/>
        </p:nvSpPr>
        <p:spPr bwMode="auto">
          <a:xfrm>
            <a:off x="1187624" y="2908577"/>
            <a:ext cx="6984776" cy="584775"/>
          </a:xfrm>
          <a:prstGeom prst="rect">
            <a:avLst/>
          </a:prstGeom>
          <a:noFill/>
          <a:ln w="9525">
            <a:noFill/>
            <a:miter lim="800000"/>
            <a:headEnd/>
            <a:tailEnd/>
          </a:ln>
        </p:spPr>
        <p:txBody>
          <a:bodyPr wrap="square">
            <a:spAutoFit/>
          </a:bodyPr>
          <a:lstStyle/>
          <a:p>
            <a:r>
              <a:rPr lang="es-AR" sz="3200" b="1" dirty="0">
                <a:latin typeface="Calibri" pitchFamily="34" charset="0"/>
              </a:rPr>
              <a:t>Bienvenida al cursado de la asignatura </a:t>
            </a:r>
          </a:p>
        </p:txBody>
      </p:sp>
      <p:pic>
        <p:nvPicPr>
          <p:cNvPr id="2" name="Imagen 1"/>
          <p:cNvPicPr>
            <a:picLocks noChangeAspect="1"/>
          </p:cNvPicPr>
          <p:nvPr/>
        </p:nvPicPr>
        <p:blipFill>
          <a:blip r:embed="rId2" cstate="print"/>
          <a:stretch>
            <a:fillRect/>
          </a:stretch>
        </p:blipFill>
        <p:spPr>
          <a:xfrm>
            <a:off x="2988383" y="339953"/>
            <a:ext cx="3167234" cy="2376264"/>
          </a:xfrm>
          <a:prstGeom prst="rect">
            <a:avLst/>
          </a:prstGeom>
        </p:spPr>
      </p:pic>
      <p:sp>
        <p:nvSpPr>
          <p:cNvPr id="3" name="CuadroTexto 2"/>
          <p:cNvSpPr txBox="1"/>
          <p:nvPr/>
        </p:nvSpPr>
        <p:spPr>
          <a:xfrm>
            <a:off x="2627784" y="3853368"/>
            <a:ext cx="4752528" cy="584775"/>
          </a:xfrm>
          <a:prstGeom prst="rect">
            <a:avLst/>
          </a:prstGeom>
          <a:noFill/>
        </p:spPr>
        <p:txBody>
          <a:bodyPr wrap="square" rtlCol="0">
            <a:spAutoFit/>
          </a:bodyPr>
          <a:lstStyle/>
          <a:p>
            <a:r>
              <a:rPr lang="es-AR" sz="3200" b="1" i="1" dirty="0">
                <a:latin typeface="Algerian" panose="04020705040A02060702" pitchFamily="82" charset="0"/>
              </a:rPr>
              <a:t>SALUD PUBLICA  2025</a:t>
            </a:r>
          </a:p>
        </p:txBody>
      </p:sp>
      <p:sp>
        <p:nvSpPr>
          <p:cNvPr id="5" name="CuadroTexto 4"/>
          <p:cNvSpPr txBox="1"/>
          <p:nvPr/>
        </p:nvSpPr>
        <p:spPr>
          <a:xfrm>
            <a:off x="1188421" y="4798160"/>
            <a:ext cx="7416824" cy="400110"/>
          </a:xfrm>
          <a:prstGeom prst="rect">
            <a:avLst/>
          </a:prstGeom>
          <a:noFill/>
        </p:spPr>
        <p:txBody>
          <a:bodyPr wrap="square" rtlCol="0">
            <a:spAutoFit/>
          </a:bodyPr>
          <a:lstStyle/>
          <a:p>
            <a:r>
              <a:rPr lang="es-AR" sz="2000" dirty="0"/>
              <a:t>Departamento de Tecnología de los Alimentos y Salud Pública</a:t>
            </a:r>
          </a:p>
        </p:txBody>
      </p:sp>
      <p:sp>
        <p:nvSpPr>
          <p:cNvPr id="6" name="CuadroTexto 5"/>
          <p:cNvSpPr txBox="1"/>
          <p:nvPr/>
        </p:nvSpPr>
        <p:spPr>
          <a:xfrm>
            <a:off x="1188421" y="5582990"/>
            <a:ext cx="7416824" cy="369332"/>
          </a:xfrm>
          <a:prstGeom prst="rect">
            <a:avLst/>
          </a:prstGeom>
          <a:noFill/>
        </p:spPr>
        <p:txBody>
          <a:bodyPr wrap="square" rtlCol="0">
            <a:spAutoFit/>
          </a:bodyPr>
          <a:lstStyle/>
          <a:p>
            <a:r>
              <a:rPr lang="es-AR" dirty="0"/>
              <a:t>Facultad de Ciencias Veterinarias Universidad Nacional del Nordeste</a:t>
            </a:r>
          </a:p>
        </p:txBody>
      </p:sp>
      <p:cxnSp>
        <p:nvCxnSpPr>
          <p:cNvPr id="9" name="Conector recto 8"/>
          <p:cNvCxnSpPr/>
          <p:nvPr/>
        </p:nvCxnSpPr>
        <p:spPr>
          <a:xfrm>
            <a:off x="179512" y="-33813"/>
            <a:ext cx="0" cy="689181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323528" y="-33813"/>
            <a:ext cx="0" cy="689181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144000" cy="6858000"/>
          </a:xfrm>
          <a:prstGeom prst="rect">
            <a:avLst/>
          </a:prstGeom>
          <a:solidFill>
            <a:srgbClr val="303B19"/>
          </a:solidFill>
        </p:spPr>
        <p:txBody>
          <a:bodyPr wrap="square" rtlCol="0">
            <a:spAutoFit/>
          </a:bodyPr>
          <a:lstStyle/>
          <a:p>
            <a:endParaRPr lang="es-AR" dirty="0">
              <a:solidFill>
                <a:prstClr val="black"/>
              </a:solidFill>
            </a:endParaRPr>
          </a:p>
        </p:txBody>
      </p:sp>
      <p:pic>
        <p:nvPicPr>
          <p:cNvPr id="7" name="Imagen 6"/>
          <p:cNvPicPr>
            <a:picLocks noChangeAspect="1"/>
          </p:cNvPicPr>
          <p:nvPr/>
        </p:nvPicPr>
        <p:blipFill>
          <a:blip r:embed="rId2"/>
          <a:stretch>
            <a:fillRect/>
          </a:stretch>
        </p:blipFill>
        <p:spPr>
          <a:xfrm>
            <a:off x="7651228" y="80408"/>
            <a:ext cx="1049697" cy="787273"/>
          </a:xfrm>
          <a:prstGeom prst="rect">
            <a:avLst/>
          </a:prstGeom>
        </p:spPr>
      </p:pic>
      <p:sp>
        <p:nvSpPr>
          <p:cNvPr id="8" name="CuadroTexto 7"/>
          <p:cNvSpPr txBox="1"/>
          <p:nvPr/>
        </p:nvSpPr>
        <p:spPr>
          <a:xfrm>
            <a:off x="4425" y="560926"/>
            <a:ext cx="9139575" cy="5724644"/>
          </a:xfrm>
          <a:prstGeom prst="rect">
            <a:avLst/>
          </a:prstGeom>
          <a:noFill/>
        </p:spPr>
        <p:txBody>
          <a:bodyPr wrap="square" rtlCol="0">
            <a:spAutoFit/>
          </a:bodyPr>
          <a:lstStyle/>
          <a:p>
            <a:r>
              <a:rPr lang="es-AR" sz="2000" b="1" i="1" dirty="0">
                <a:solidFill>
                  <a:schemeClr val="accent6">
                    <a:lumMod val="75000"/>
                  </a:schemeClr>
                </a:solidFill>
              </a:rPr>
              <a:t>   ASISTENCIA</a:t>
            </a:r>
            <a:r>
              <a:rPr lang="es-AR" sz="2000" dirty="0">
                <a:solidFill>
                  <a:schemeClr val="accent6">
                    <a:lumMod val="75000"/>
                  </a:schemeClr>
                </a:solidFill>
              </a:rPr>
              <a:t> </a:t>
            </a:r>
          </a:p>
          <a:p>
            <a:r>
              <a:rPr lang="es-AR" sz="2000" dirty="0">
                <a:solidFill>
                  <a:schemeClr val="bg1"/>
                </a:solidFill>
              </a:rPr>
              <a:t>   </a:t>
            </a:r>
          </a:p>
          <a:p>
            <a:endParaRPr lang="es-AR" sz="2000" dirty="0">
              <a:solidFill>
                <a:schemeClr val="bg1"/>
              </a:solidFill>
            </a:endParaRPr>
          </a:p>
          <a:p>
            <a:r>
              <a:rPr lang="es-AR" sz="2000" dirty="0">
                <a:solidFill>
                  <a:schemeClr val="bg1"/>
                </a:solidFill>
              </a:rPr>
              <a:t>   Una sola Tarjetas de asistencia (teóricos y prácticos)</a:t>
            </a:r>
          </a:p>
          <a:p>
            <a:endParaRPr lang="es-AR" sz="2000" dirty="0">
              <a:solidFill>
                <a:schemeClr val="bg1"/>
              </a:solidFill>
            </a:endParaRPr>
          </a:p>
          <a:p>
            <a:r>
              <a:rPr lang="es-AR" sz="2000" dirty="0">
                <a:solidFill>
                  <a:schemeClr val="bg1"/>
                </a:solidFill>
              </a:rPr>
              <a:t>   Cada día de clase se considera </a:t>
            </a:r>
            <a:r>
              <a:rPr lang="es-AR" sz="2400" dirty="0">
                <a:solidFill>
                  <a:schemeClr val="bg1"/>
                </a:solidFill>
                <a:highlight>
                  <a:srgbClr val="808000"/>
                </a:highlight>
              </a:rPr>
              <a:t>un solo día de asistencia a clase.</a:t>
            </a:r>
            <a:r>
              <a:rPr lang="es-AR" sz="2000" dirty="0">
                <a:solidFill>
                  <a:schemeClr val="bg1"/>
                </a:solidFill>
                <a:highlight>
                  <a:srgbClr val="808000"/>
                </a:highlight>
              </a:rPr>
              <a:t> </a:t>
            </a:r>
          </a:p>
          <a:p>
            <a:endParaRPr lang="es-MX" sz="2000" b="1" dirty="0">
              <a:solidFill>
                <a:schemeClr val="bg1"/>
              </a:solidFill>
            </a:endParaRPr>
          </a:p>
          <a:p>
            <a:r>
              <a:rPr lang="es-MX" sz="1600" b="1" dirty="0">
                <a:solidFill>
                  <a:schemeClr val="bg1"/>
                </a:solidFill>
              </a:rPr>
              <a:t>   -Las clases teóricas</a:t>
            </a:r>
            <a:r>
              <a:rPr lang="es-MX" sz="1600" dirty="0">
                <a:solidFill>
                  <a:schemeClr val="bg1"/>
                </a:solidFill>
              </a:rPr>
              <a:t> están directamente relacionadas con las </a:t>
            </a:r>
            <a:r>
              <a:rPr lang="es-MX" sz="1600" b="1" dirty="0">
                <a:solidFill>
                  <a:schemeClr val="bg1"/>
                </a:solidFill>
              </a:rPr>
              <a:t>clases prácticas</a:t>
            </a:r>
            <a:r>
              <a:rPr lang="es-MX" sz="1600" dirty="0">
                <a:solidFill>
                  <a:schemeClr val="bg1"/>
                </a:solidFill>
              </a:rPr>
              <a:t>, por tal motivo   </a:t>
            </a:r>
          </a:p>
          <a:p>
            <a:r>
              <a:rPr lang="es-MX" sz="1600" dirty="0">
                <a:solidFill>
                  <a:schemeClr val="bg1"/>
                </a:solidFill>
              </a:rPr>
              <a:t>   se considera “</a:t>
            </a:r>
            <a:r>
              <a:rPr lang="es-MX" sz="1600" b="1" dirty="0">
                <a:solidFill>
                  <a:schemeClr val="bg1"/>
                </a:solidFill>
              </a:rPr>
              <a:t>una sola clase</a:t>
            </a:r>
            <a:r>
              <a:rPr lang="es-MX" sz="1600" dirty="0">
                <a:solidFill>
                  <a:schemeClr val="bg1"/>
                </a:solidFill>
              </a:rPr>
              <a:t>” (</a:t>
            </a:r>
            <a:r>
              <a:rPr lang="es-MX" sz="1400" dirty="0">
                <a:solidFill>
                  <a:schemeClr val="bg1"/>
                </a:solidFill>
              </a:rPr>
              <a:t>si no se encuentran presentes en la clase del Teórico no podrá realizar las  </a:t>
            </a:r>
          </a:p>
          <a:p>
            <a:r>
              <a:rPr lang="es-MX" sz="1400" dirty="0">
                <a:solidFill>
                  <a:schemeClr val="bg1"/>
                </a:solidFill>
              </a:rPr>
              <a:t>   actividades de la parte práctica y viceversa. La ausencia en una de ellas se considerará </a:t>
            </a:r>
            <a:r>
              <a:rPr lang="es-MX" sz="1400" b="1" u="sng" dirty="0">
                <a:solidFill>
                  <a:schemeClr val="bg1"/>
                </a:solidFill>
              </a:rPr>
              <a:t>ausente en toda la    </a:t>
            </a:r>
          </a:p>
          <a:p>
            <a:r>
              <a:rPr lang="es-MX" sz="1400" b="1" dirty="0">
                <a:solidFill>
                  <a:schemeClr val="bg1"/>
                </a:solidFill>
              </a:rPr>
              <a:t>   </a:t>
            </a:r>
            <a:r>
              <a:rPr lang="es-MX" sz="1400" b="1" u="sng" dirty="0">
                <a:solidFill>
                  <a:schemeClr val="bg1"/>
                </a:solidFill>
              </a:rPr>
              <a:t>jornada</a:t>
            </a:r>
            <a:r>
              <a:rPr lang="es-MX" sz="1400" b="1" dirty="0">
                <a:solidFill>
                  <a:schemeClr val="bg1"/>
                </a:solidFill>
              </a:rPr>
              <a:t>)</a:t>
            </a:r>
            <a:endParaRPr lang="es-AR" sz="1400" dirty="0">
              <a:solidFill>
                <a:schemeClr val="bg1"/>
              </a:solidFill>
            </a:endParaRPr>
          </a:p>
          <a:p>
            <a:endParaRPr lang="es-AR" sz="1600" dirty="0">
              <a:solidFill>
                <a:schemeClr val="bg1"/>
              </a:solidFill>
              <a:highlight>
                <a:srgbClr val="808000"/>
              </a:highlight>
            </a:endParaRPr>
          </a:p>
          <a:p>
            <a:r>
              <a:rPr lang="es-MX" sz="1600" i="1" dirty="0">
                <a:solidFill>
                  <a:schemeClr val="bg1"/>
                </a:solidFill>
              </a:rPr>
              <a:t>  </a:t>
            </a:r>
            <a:r>
              <a:rPr lang="es-MX" sz="1600" dirty="0">
                <a:solidFill>
                  <a:schemeClr val="bg1"/>
                </a:solidFill>
              </a:rPr>
              <a:t>-Los días de los parciales (parcial1 y 2) se deberá firmar dos veces </a:t>
            </a:r>
            <a:r>
              <a:rPr lang="es-AR" sz="1600" dirty="0">
                <a:solidFill>
                  <a:schemeClr val="bg1"/>
                </a:solidFill>
              </a:rPr>
              <a:t> la tarjeta en el lugar de </a:t>
            </a:r>
          </a:p>
          <a:p>
            <a:r>
              <a:rPr lang="es-AR" sz="1600" dirty="0">
                <a:solidFill>
                  <a:schemeClr val="bg1"/>
                </a:solidFill>
              </a:rPr>
              <a:t>   clases prácticas, una firma para el parcial y otra firma para la clase práctica.  </a:t>
            </a:r>
          </a:p>
          <a:p>
            <a:endParaRPr lang="es-AR" sz="1600" dirty="0">
              <a:solidFill>
                <a:schemeClr val="bg1"/>
              </a:solidFill>
              <a:highlight>
                <a:srgbClr val="808000"/>
              </a:highlight>
            </a:endParaRPr>
          </a:p>
          <a:p>
            <a:endParaRPr lang="es-AR" b="1" dirty="0">
              <a:solidFill>
                <a:schemeClr val="bg1"/>
              </a:solidFill>
            </a:endParaRPr>
          </a:p>
          <a:p>
            <a:endParaRPr lang="es-AR" sz="2000" u="sng" dirty="0">
              <a:solidFill>
                <a:srgbClr val="FF0000"/>
              </a:solidFill>
            </a:endParaRPr>
          </a:p>
          <a:p>
            <a:endParaRPr lang="es-AR" sz="2000" dirty="0">
              <a:solidFill>
                <a:schemeClr val="bg1"/>
              </a:solidFill>
            </a:endParaRPr>
          </a:p>
          <a:p>
            <a:r>
              <a:rPr lang="es-AR" sz="2000" dirty="0">
                <a:solidFill>
                  <a:schemeClr val="bg1"/>
                </a:solidFill>
              </a:rPr>
              <a:t>      </a:t>
            </a:r>
            <a:r>
              <a:rPr lang="es-MX" sz="2000" i="1" dirty="0">
                <a:solidFill>
                  <a:schemeClr val="bg1"/>
                </a:solidFill>
              </a:rPr>
              <a:t> </a:t>
            </a:r>
          </a:p>
          <a:p>
            <a:endParaRPr lang="es-AR" sz="2000" dirty="0">
              <a:solidFill>
                <a:schemeClr val="bg1"/>
              </a:solidFill>
            </a:endParaRPr>
          </a:p>
        </p:txBody>
      </p:sp>
      <p:sp>
        <p:nvSpPr>
          <p:cNvPr id="3" name="Flecha derecha 2"/>
          <p:cNvSpPr/>
          <p:nvPr/>
        </p:nvSpPr>
        <p:spPr>
          <a:xfrm>
            <a:off x="1480" y="1532557"/>
            <a:ext cx="216024" cy="288032"/>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uadroTexto 4">
            <a:extLst>
              <a:ext uri="{FF2B5EF4-FFF2-40B4-BE49-F238E27FC236}">
                <a16:creationId xmlns:a16="http://schemas.microsoft.com/office/drawing/2014/main" id="{0A4CB531-48A3-4E2D-84C9-8D19F0E41CA6}"/>
              </a:ext>
            </a:extLst>
          </p:cNvPr>
          <p:cNvSpPr txBox="1"/>
          <p:nvPr/>
        </p:nvSpPr>
        <p:spPr>
          <a:xfrm>
            <a:off x="1556919" y="80408"/>
            <a:ext cx="6138682" cy="400110"/>
          </a:xfrm>
          <a:prstGeom prst="rect">
            <a:avLst/>
          </a:prstGeom>
          <a:noFill/>
        </p:spPr>
        <p:txBody>
          <a:bodyPr wrap="square" rtlCol="0">
            <a:spAutoFit/>
          </a:bodyPr>
          <a:lstStyle/>
          <a:p>
            <a:r>
              <a:rPr lang="es-MX" sz="2000" b="1" dirty="0">
                <a:solidFill>
                  <a:schemeClr val="bg1"/>
                </a:solidFill>
              </a:rPr>
              <a:t>Modalidad de las actividades durante el cursado</a:t>
            </a:r>
            <a:endParaRPr lang="es-419" sz="2000" b="1" dirty="0">
              <a:solidFill>
                <a:schemeClr val="bg1"/>
              </a:solidFill>
            </a:endParaRPr>
          </a:p>
        </p:txBody>
      </p:sp>
      <p:sp>
        <p:nvSpPr>
          <p:cNvPr id="9" name="Flecha derecha 2">
            <a:extLst>
              <a:ext uri="{FF2B5EF4-FFF2-40B4-BE49-F238E27FC236}">
                <a16:creationId xmlns:a16="http://schemas.microsoft.com/office/drawing/2014/main" id="{CDA20995-1CA6-45F4-99AD-BC747C8F8DB9}"/>
              </a:ext>
            </a:extLst>
          </p:cNvPr>
          <p:cNvSpPr/>
          <p:nvPr/>
        </p:nvSpPr>
        <p:spPr>
          <a:xfrm>
            <a:off x="0" y="2204864"/>
            <a:ext cx="216024" cy="288032"/>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557432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01" y="0"/>
            <a:ext cx="9144000" cy="6858000"/>
          </a:xfrm>
          <a:prstGeom prst="rect">
            <a:avLst/>
          </a:prstGeom>
          <a:solidFill>
            <a:srgbClr val="303B19"/>
          </a:solidFill>
        </p:spPr>
        <p:txBody>
          <a:bodyPr wrap="square" rtlCol="0">
            <a:spAutoFit/>
          </a:bodyPr>
          <a:lstStyle/>
          <a:p>
            <a:endParaRPr lang="es-AR" dirty="0">
              <a:solidFill>
                <a:prstClr val="black"/>
              </a:solidFill>
            </a:endParaRPr>
          </a:p>
        </p:txBody>
      </p:sp>
      <p:pic>
        <p:nvPicPr>
          <p:cNvPr id="7" name="Imagen 6"/>
          <p:cNvPicPr>
            <a:picLocks noChangeAspect="1"/>
          </p:cNvPicPr>
          <p:nvPr/>
        </p:nvPicPr>
        <p:blipFill>
          <a:blip r:embed="rId2"/>
          <a:stretch>
            <a:fillRect/>
          </a:stretch>
        </p:blipFill>
        <p:spPr>
          <a:xfrm>
            <a:off x="7739833" y="265075"/>
            <a:ext cx="1050216" cy="787662"/>
          </a:xfrm>
          <a:prstGeom prst="rect">
            <a:avLst/>
          </a:prstGeom>
        </p:spPr>
      </p:pic>
      <p:sp>
        <p:nvSpPr>
          <p:cNvPr id="5" name="CuadroTexto 4"/>
          <p:cNvSpPr txBox="1"/>
          <p:nvPr/>
        </p:nvSpPr>
        <p:spPr>
          <a:xfrm>
            <a:off x="-115573" y="487100"/>
            <a:ext cx="6470579" cy="400110"/>
          </a:xfrm>
          <a:prstGeom prst="rect">
            <a:avLst/>
          </a:prstGeom>
          <a:noFill/>
        </p:spPr>
        <p:txBody>
          <a:bodyPr wrap="square" rtlCol="0">
            <a:spAutoFit/>
          </a:bodyPr>
          <a:lstStyle/>
          <a:p>
            <a:r>
              <a:rPr lang="es-AR" sz="2000" dirty="0">
                <a:solidFill>
                  <a:schemeClr val="bg1"/>
                </a:solidFill>
              </a:rPr>
              <a:t> Aula Virtual Moodle de Salud Pública:</a:t>
            </a:r>
          </a:p>
        </p:txBody>
      </p:sp>
      <p:sp>
        <p:nvSpPr>
          <p:cNvPr id="6" name="CuadroTexto 5"/>
          <p:cNvSpPr txBox="1"/>
          <p:nvPr/>
        </p:nvSpPr>
        <p:spPr>
          <a:xfrm>
            <a:off x="715213" y="906240"/>
            <a:ext cx="4812911" cy="369332"/>
          </a:xfrm>
          <a:prstGeom prst="rect">
            <a:avLst/>
          </a:prstGeom>
          <a:noFill/>
        </p:spPr>
        <p:txBody>
          <a:bodyPr wrap="square" rtlCol="0">
            <a:spAutoFit/>
          </a:bodyPr>
          <a:lstStyle/>
          <a:p>
            <a:r>
              <a:rPr lang="es-AR" dirty="0">
                <a:solidFill>
                  <a:schemeClr val="bg1"/>
                </a:solidFill>
              </a:rPr>
              <a:t> Solo podrán entrar si están matriculados</a:t>
            </a:r>
          </a:p>
        </p:txBody>
      </p:sp>
      <p:sp>
        <p:nvSpPr>
          <p:cNvPr id="8" name="CuadroTexto 7"/>
          <p:cNvSpPr txBox="1"/>
          <p:nvPr/>
        </p:nvSpPr>
        <p:spPr>
          <a:xfrm>
            <a:off x="-89937" y="1319521"/>
            <a:ext cx="8258029" cy="707886"/>
          </a:xfrm>
          <a:prstGeom prst="rect">
            <a:avLst/>
          </a:prstGeom>
          <a:noFill/>
        </p:spPr>
        <p:txBody>
          <a:bodyPr wrap="square" rtlCol="0">
            <a:spAutoFit/>
          </a:bodyPr>
          <a:lstStyle/>
          <a:p>
            <a:r>
              <a:rPr lang="es-AR" sz="2000" dirty="0">
                <a:solidFill>
                  <a:schemeClr val="bg1"/>
                </a:solidFill>
              </a:rPr>
              <a:t>Página de la Cátedra de Salud Pública</a:t>
            </a:r>
          </a:p>
          <a:p>
            <a:endParaRPr lang="es-AR" sz="2000" dirty="0">
              <a:solidFill>
                <a:schemeClr val="bg1"/>
              </a:solidFill>
            </a:endParaRPr>
          </a:p>
        </p:txBody>
      </p:sp>
      <p:sp>
        <p:nvSpPr>
          <p:cNvPr id="9" name="CuadroTexto 8"/>
          <p:cNvSpPr txBox="1"/>
          <p:nvPr/>
        </p:nvSpPr>
        <p:spPr>
          <a:xfrm>
            <a:off x="-15795" y="1674872"/>
            <a:ext cx="5150964" cy="369332"/>
          </a:xfrm>
          <a:prstGeom prst="rect">
            <a:avLst/>
          </a:prstGeom>
          <a:solidFill>
            <a:schemeClr val="accent3">
              <a:lumMod val="60000"/>
              <a:lumOff val="40000"/>
            </a:schemeClr>
          </a:solidFill>
        </p:spPr>
        <p:txBody>
          <a:bodyPr wrap="square" rtlCol="0">
            <a:spAutoFit/>
          </a:bodyPr>
          <a:lstStyle/>
          <a:p>
            <a:r>
              <a:rPr lang="es-MX" dirty="0">
                <a:hlinkClick r:id="rId3"/>
              </a:rPr>
              <a:t>https://saludpublicaunne.wixsite.com/sapuvet24</a:t>
            </a:r>
            <a:endParaRPr lang="es-MX" dirty="0"/>
          </a:p>
        </p:txBody>
      </p:sp>
      <p:sp>
        <p:nvSpPr>
          <p:cNvPr id="10" name="CuadroTexto 9">
            <a:extLst>
              <a:ext uri="{FF2B5EF4-FFF2-40B4-BE49-F238E27FC236}">
                <a16:creationId xmlns:a16="http://schemas.microsoft.com/office/drawing/2014/main" id="{8CD4FE30-AACA-4ADE-A194-836208DB0DB5}"/>
              </a:ext>
            </a:extLst>
          </p:cNvPr>
          <p:cNvSpPr txBox="1"/>
          <p:nvPr/>
        </p:nvSpPr>
        <p:spPr>
          <a:xfrm>
            <a:off x="6081732" y="1167817"/>
            <a:ext cx="2776974" cy="738664"/>
          </a:xfrm>
          <a:prstGeom prst="rect">
            <a:avLst/>
          </a:prstGeom>
          <a:solidFill>
            <a:schemeClr val="bg1">
              <a:lumMod val="75000"/>
            </a:schemeClr>
          </a:solidFill>
        </p:spPr>
        <p:txBody>
          <a:bodyPr wrap="square" rtlCol="0">
            <a:spAutoFit/>
          </a:bodyPr>
          <a:lstStyle/>
          <a:p>
            <a:r>
              <a:rPr lang="es-MX" sz="1400" dirty="0"/>
              <a:t>Acceso a los Links de material audiovisual de  teóricos y prácticos. </a:t>
            </a:r>
            <a:endParaRPr lang="es-AR" sz="1400" dirty="0"/>
          </a:p>
        </p:txBody>
      </p:sp>
      <p:sp>
        <p:nvSpPr>
          <p:cNvPr id="11" name="CuadroTexto 10">
            <a:extLst>
              <a:ext uri="{FF2B5EF4-FFF2-40B4-BE49-F238E27FC236}">
                <a16:creationId xmlns:a16="http://schemas.microsoft.com/office/drawing/2014/main" id="{6878A7F9-07FB-4426-A139-0BCE60120775}"/>
              </a:ext>
            </a:extLst>
          </p:cNvPr>
          <p:cNvSpPr txBox="1"/>
          <p:nvPr/>
        </p:nvSpPr>
        <p:spPr>
          <a:xfrm>
            <a:off x="6081731" y="2090386"/>
            <a:ext cx="2777851" cy="738664"/>
          </a:xfrm>
          <a:prstGeom prst="rect">
            <a:avLst/>
          </a:prstGeom>
          <a:solidFill>
            <a:schemeClr val="bg1">
              <a:lumMod val="75000"/>
            </a:schemeClr>
          </a:solidFill>
        </p:spPr>
        <p:txBody>
          <a:bodyPr wrap="square" rtlCol="0">
            <a:spAutoFit/>
          </a:bodyPr>
          <a:lstStyle/>
          <a:p>
            <a:r>
              <a:rPr lang="es-MX" sz="1400" dirty="0"/>
              <a:t>Material de trabajo para clases teóricas y para clases prácticas. Bibliografía</a:t>
            </a:r>
            <a:endParaRPr lang="es-AR" sz="1400" dirty="0"/>
          </a:p>
        </p:txBody>
      </p:sp>
      <p:cxnSp>
        <p:nvCxnSpPr>
          <p:cNvPr id="12" name="Conector: angular 2">
            <a:extLst>
              <a:ext uri="{FF2B5EF4-FFF2-40B4-BE49-F238E27FC236}">
                <a16:creationId xmlns:a16="http://schemas.microsoft.com/office/drawing/2014/main" id="{33900B75-66D5-4103-9E98-39D3C5F3004C}"/>
              </a:ext>
            </a:extLst>
          </p:cNvPr>
          <p:cNvCxnSpPr>
            <a:cxnSpLocks/>
          </p:cNvCxnSpPr>
          <p:nvPr/>
        </p:nvCxnSpPr>
        <p:spPr>
          <a:xfrm>
            <a:off x="5103123" y="1115825"/>
            <a:ext cx="792088" cy="30872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21">
            <a:extLst>
              <a:ext uri="{FF2B5EF4-FFF2-40B4-BE49-F238E27FC236}">
                <a16:creationId xmlns:a16="http://schemas.microsoft.com/office/drawing/2014/main" id="{F52E093A-0A0E-4812-B20A-4E1740A0C926}"/>
              </a:ext>
            </a:extLst>
          </p:cNvPr>
          <p:cNvCxnSpPr>
            <a:cxnSpLocks/>
          </p:cNvCxnSpPr>
          <p:nvPr/>
        </p:nvCxnSpPr>
        <p:spPr>
          <a:xfrm>
            <a:off x="5111366" y="1907831"/>
            <a:ext cx="936104" cy="47675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143508" y="5874773"/>
            <a:ext cx="8856984" cy="523220"/>
          </a:xfrm>
          <a:prstGeom prst="rect">
            <a:avLst/>
          </a:prstGeom>
          <a:solidFill>
            <a:schemeClr val="accent3">
              <a:lumMod val="60000"/>
              <a:lumOff val="40000"/>
            </a:schemeClr>
          </a:solidFill>
        </p:spPr>
        <p:txBody>
          <a:bodyPr wrap="square" rtlCol="0">
            <a:spAutoFit/>
          </a:bodyPr>
          <a:lstStyle/>
          <a:p>
            <a:r>
              <a:rPr lang="es-MX" sz="1400" i="1" dirty="0">
                <a:solidFill>
                  <a:srgbClr val="C00000"/>
                </a:solidFill>
              </a:rPr>
              <a:t>Se aconseja guiarse por los dos cronogramas (teórico y práctico) para no confundir actividades y responder al requerimiento de cada una. </a:t>
            </a:r>
            <a:endParaRPr lang="es-MX" sz="1400" dirty="0">
              <a:solidFill>
                <a:srgbClr val="C00000"/>
              </a:solidFill>
            </a:endParaRPr>
          </a:p>
        </p:txBody>
      </p:sp>
      <p:sp>
        <p:nvSpPr>
          <p:cNvPr id="14" name="CuadroTexto 13">
            <a:extLst>
              <a:ext uri="{FF2B5EF4-FFF2-40B4-BE49-F238E27FC236}">
                <a16:creationId xmlns:a16="http://schemas.microsoft.com/office/drawing/2014/main" id="{CC0230EB-2E09-14EF-B120-0EE6672B647D}"/>
              </a:ext>
            </a:extLst>
          </p:cNvPr>
          <p:cNvSpPr txBox="1"/>
          <p:nvPr/>
        </p:nvSpPr>
        <p:spPr>
          <a:xfrm>
            <a:off x="-23675" y="83129"/>
            <a:ext cx="3066348" cy="461665"/>
          </a:xfrm>
          <a:prstGeom prst="rect">
            <a:avLst/>
          </a:prstGeom>
          <a:noFill/>
        </p:spPr>
        <p:txBody>
          <a:bodyPr wrap="square" rtlCol="0">
            <a:spAutoFit/>
          </a:bodyPr>
          <a:lstStyle/>
          <a:p>
            <a:r>
              <a:rPr lang="es-AR" sz="2400" b="1" dirty="0">
                <a:solidFill>
                  <a:schemeClr val="accent6">
                    <a:lumMod val="75000"/>
                  </a:schemeClr>
                </a:solidFill>
              </a:rPr>
              <a:t>Material de trabajo</a:t>
            </a:r>
            <a:endParaRPr lang="en-US" sz="2400" b="1" dirty="0">
              <a:solidFill>
                <a:schemeClr val="accent6">
                  <a:lumMod val="75000"/>
                </a:schemeClr>
              </a:solidFill>
            </a:endParaRPr>
          </a:p>
        </p:txBody>
      </p:sp>
      <p:sp>
        <p:nvSpPr>
          <p:cNvPr id="16" name="CuadroTexto 15">
            <a:extLst>
              <a:ext uri="{FF2B5EF4-FFF2-40B4-BE49-F238E27FC236}">
                <a16:creationId xmlns:a16="http://schemas.microsoft.com/office/drawing/2014/main" id="{803F4058-790A-4DCF-BA56-F9E3F517CC90}"/>
              </a:ext>
            </a:extLst>
          </p:cNvPr>
          <p:cNvSpPr txBox="1"/>
          <p:nvPr/>
        </p:nvSpPr>
        <p:spPr>
          <a:xfrm>
            <a:off x="251520" y="2491285"/>
            <a:ext cx="4942922" cy="3170099"/>
          </a:xfrm>
          <a:prstGeom prst="rect">
            <a:avLst/>
          </a:prstGeom>
          <a:solidFill>
            <a:schemeClr val="accent3">
              <a:lumMod val="60000"/>
              <a:lumOff val="40000"/>
            </a:schemeClr>
          </a:solidFill>
        </p:spPr>
        <p:txBody>
          <a:bodyPr wrap="square" rtlCol="0">
            <a:spAutoFit/>
          </a:bodyPr>
          <a:lstStyle/>
          <a:p>
            <a:r>
              <a:rPr lang="es-MX" dirty="0"/>
              <a:t>  Bibliografía </a:t>
            </a:r>
          </a:p>
          <a:p>
            <a:r>
              <a:rPr lang="es-MX" dirty="0"/>
              <a:t>  Bibliografía complementaria</a:t>
            </a:r>
          </a:p>
          <a:p>
            <a:r>
              <a:rPr lang="es-MX" dirty="0"/>
              <a:t>  Fichas/ cartillas/ plantillas/ proyectos</a:t>
            </a:r>
          </a:p>
          <a:p>
            <a:r>
              <a:rPr lang="es-MX" dirty="0"/>
              <a:t>  Actividades Prácticas</a:t>
            </a:r>
          </a:p>
          <a:p>
            <a:r>
              <a:rPr lang="es-MX" dirty="0"/>
              <a:t>  Actividades Teóricas</a:t>
            </a:r>
          </a:p>
          <a:p>
            <a:r>
              <a:rPr lang="es-MX" dirty="0"/>
              <a:t>  Cursado 2025 (</a:t>
            </a:r>
            <a:r>
              <a:rPr lang="es-MX" sz="1400" dirty="0"/>
              <a:t>Metodología de desarrollo de clases, listas de alumnos por comisión, lista de grupos de trabajo para las actividades teóricas, cronograma de Clases General y cronograma de Actividades Prácticas. Resultados de evaluaciones parciales </a:t>
            </a:r>
          </a:p>
          <a:p>
            <a:r>
              <a:rPr lang="es-MX" dirty="0"/>
              <a:t>  MIP</a:t>
            </a:r>
          </a:p>
          <a:p>
            <a:r>
              <a:rPr lang="es-MX" dirty="0"/>
              <a:t>  Novedades Examen Final</a:t>
            </a:r>
            <a:endParaRPr lang="es-419" dirty="0"/>
          </a:p>
        </p:txBody>
      </p:sp>
      <p:sp>
        <p:nvSpPr>
          <p:cNvPr id="17" name="Flecha: hacia abajo 16">
            <a:extLst>
              <a:ext uri="{FF2B5EF4-FFF2-40B4-BE49-F238E27FC236}">
                <a16:creationId xmlns:a16="http://schemas.microsoft.com/office/drawing/2014/main" id="{33FAF0FE-3A36-4F60-9446-57E1481C5E68}"/>
              </a:ext>
            </a:extLst>
          </p:cNvPr>
          <p:cNvSpPr/>
          <p:nvPr/>
        </p:nvSpPr>
        <p:spPr>
          <a:xfrm>
            <a:off x="2246408" y="2353594"/>
            <a:ext cx="309367" cy="330429"/>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Globo: flecha cuádruple 18">
            <a:extLst>
              <a:ext uri="{FF2B5EF4-FFF2-40B4-BE49-F238E27FC236}">
                <a16:creationId xmlns:a16="http://schemas.microsoft.com/office/drawing/2014/main" id="{BFD8710E-ABA5-4B9B-986A-1C4DFC082052}"/>
              </a:ext>
            </a:extLst>
          </p:cNvPr>
          <p:cNvSpPr/>
          <p:nvPr/>
        </p:nvSpPr>
        <p:spPr>
          <a:xfrm>
            <a:off x="293541" y="2651513"/>
            <a:ext cx="126857" cy="75988"/>
          </a:xfrm>
          <a:prstGeom prst="quad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 name="Globo: flecha cuádruple 19">
            <a:extLst>
              <a:ext uri="{FF2B5EF4-FFF2-40B4-BE49-F238E27FC236}">
                <a16:creationId xmlns:a16="http://schemas.microsoft.com/office/drawing/2014/main" id="{2EE9F490-11AE-40E7-8E7E-ECF3ECEED275}"/>
              </a:ext>
            </a:extLst>
          </p:cNvPr>
          <p:cNvSpPr/>
          <p:nvPr/>
        </p:nvSpPr>
        <p:spPr>
          <a:xfrm>
            <a:off x="293541" y="2920227"/>
            <a:ext cx="126857" cy="75988"/>
          </a:xfrm>
          <a:prstGeom prst="quad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1" name="Globo: flecha cuádruple 20">
            <a:extLst>
              <a:ext uri="{FF2B5EF4-FFF2-40B4-BE49-F238E27FC236}">
                <a16:creationId xmlns:a16="http://schemas.microsoft.com/office/drawing/2014/main" id="{3FC21CBC-AE02-43CD-8638-2DFC1A0F0FE1}"/>
              </a:ext>
            </a:extLst>
          </p:cNvPr>
          <p:cNvSpPr/>
          <p:nvPr/>
        </p:nvSpPr>
        <p:spPr>
          <a:xfrm>
            <a:off x="319480" y="3209604"/>
            <a:ext cx="126857" cy="75988"/>
          </a:xfrm>
          <a:prstGeom prst="quad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2" name="Globo: flecha cuádruple 21">
            <a:extLst>
              <a:ext uri="{FF2B5EF4-FFF2-40B4-BE49-F238E27FC236}">
                <a16:creationId xmlns:a16="http://schemas.microsoft.com/office/drawing/2014/main" id="{A6996CC7-BC3F-4736-BC8C-D60270244CE3}"/>
              </a:ext>
            </a:extLst>
          </p:cNvPr>
          <p:cNvSpPr/>
          <p:nvPr/>
        </p:nvSpPr>
        <p:spPr>
          <a:xfrm>
            <a:off x="320960" y="3473087"/>
            <a:ext cx="126857" cy="75988"/>
          </a:xfrm>
          <a:prstGeom prst="quad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3" name="Globo: flecha cuádruple 22">
            <a:extLst>
              <a:ext uri="{FF2B5EF4-FFF2-40B4-BE49-F238E27FC236}">
                <a16:creationId xmlns:a16="http://schemas.microsoft.com/office/drawing/2014/main" id="{E3C28967-CB79-4487-B590-896964C18A3D}"/>
              </a:ext>
            </a:extLst>
          </p:cNvPr>
          <p:cNvSpPr/>
          <p:nvPr/>
        </p:nvSpPr>
        <p:spPr>
          <a:xfrm>
            <a:off x="319480" y="3767695"/>
            <a:ext cx="126857" cy="75988"/>
          </a:xfrm>
          <a:prstGeom prst="quad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4" name="Globo: flecha cuádruple 23">
            <a:extLst>
              <a:ext uri="{FF2B5EF4-FFF2-40B4-BE49-F238E27FC236}">
                <a16:creationId xmlns:a16="http://schemas.microsoft.com/office/drawing/2014/main" id="{9A566BFE-A74F-4757-B14D-0F9CA7B0810E}"/>
              </a:ext>
            </a:extLst>
          </p:cNvPr>
          <p:cNvSpPr/>
          <p:nvPr/>
        </p:nvSpPr>
        <p:spPr>
          <a:xfrm>
            <a:off x="319479" y="4024309"/>
            <a:ext cx="126857" cy="75988"/>
          </a:xfrm>
          <a:prstGeom prst="quad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5" name="Globo: flecha cuádruple 24">
            <a:extLst>
              <a:ext uri="{FF2B5EF4-FFF2-40B4-BE49-F238E27FC236}">
                <a16:creationId xmlns:a16="http://schemas.microsoft.com/office/drawing/2014/main" id="{30783786-AC80-4823-9957-C41B09D589AA}"/>
              </a:ext>
            </a:extLst>
          </p:cNvPr>
          <p:cNvSpPr/>
          <p:nvPr/>
        </p:nvSpPr>
        <p:spPr>
          <a:xfrm>
            <a:off x="319479" y="5151617"/>
            <a:ext cx="126857" cy="75988"/>
          </a:xfrm>
          <a:prstGeom prst="quad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6" name="Globo: flecha cuádruple 25">
            <a:extLst>
              <a:ext uri="{FF2B5EF4-FFF2-40B4-BE49-F238E27FC236}">
                <a16:creationId xmlns:a16="http://schemas.microsoft.com/office/drawing/2014/main" id="{FE0A4E8F-C081-46AB-99A4-59314D590422}"/>
              </a:ext>
            </a:extLst>
          </p:cNvPr>
          <p:cNvSpPr/>
          <p:nvPr/>
        </p:nvSpPr>
        <p:spPr>
          <a:xfrm>
            <a:off x="319479" y="5410273"/>
            <a:ext cx="126857" cy="75988"/>
          </a:xfrm>
          <a:prstGeom prst="quad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12223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379" y="0"/>
            <a:ext cx="9144000" cy="6858000"/>
          </a:xfrm>
          <a:prstGeom prst="rect">
            <a:avLst/>
          </a:prstGeom>
          <a:solidFill>
            <a:srgbClr val="303B19"/>
          </a:solidFill>
        </p:spPr>
        <p:txBody>
          <a:bodyPr wrap="square" rtlCol="0">
            <a:spAutoFit/>
          </a:bodyPr>
          <a:lstStyle/>
          <a:p>
            <a:endParaRPr lang="es-AR" dirty="0">
              <a:solidFill>
                <a:prstClr val="black"/>
              </a:solidFill>
            </a:endParaRPr>
          </a:p>
        </p:txBody>
      </p:sp>
      <p:pic>
        <p:nvPicPr>
          <p:cNvPr id="7" name="Imagen 6"/>
          <p:cNvPicPr>
            <a:picLocks noChangeAspect="1"/>
          </p:cNvPicPr>
          <p:nvPr/>
        </p:nvPicPr>
        <p:blipFill>
          <a:blip r:embed="rId2"/>
          <a:stretch>
            <a:fillRect/>
          </a:stretch>
        </p:blipFill>
        <p:spPr>
          <a:xfrm>
            <a:off x="3131839" y="162664"/>
            <a:ext cx="2626923" cy="1970192"/>
          </a:xfrm>
          <a:prstGeom prst="rect">
            <a:avLst/>
          </a:prstGeom>
        </p:spPr>
      </p:pic>
      <p:sp>
        <p:nvSpPr>
          <p:cNvPr id="2" name="CuadroTexto 1"/>
          <p:cNvSpPr txBox="1"/>
          <p:nvPr/>
        </p:nvSpPr>
        <p:spPr>
          <a:xfrm>
            <a:off x="467544" y="2276872"/>
            <a:ext cx="8136904" cy="3108543"/>
          </a:xfrm>
          <a:prstGeom prst="rect">
            <a:avLst/>
          </a:prstGeom>
          <a:noFill/>
        </p:spPr>
        <p:txBody>
          <a:bodyPr wrap="square" rtlCol="0">
            <a:spAutoFit/>
          </a:bodyPr>
          <a:lstStyle/>
          <a:p>
            <a:pPr algn="just"/>
            <a:r>
              <a:rPr lang="es-MX" sz="2800" b="1" i="1" dirty="0">
                <a:solidFill>
                  <a:schemeClr val="accent6">
                    <a:lumMod val="60000"/>
                    <a:lumOff val="40000"/>
                  </a:schemeClr>
                </a:solidFill>
              </a:rPr>
              <a:t>“No disponemos de cartillas o compendio emitido desde la Cátedra, por lo tanto, no nos hacemos responsables por el contenido y el uso de cualquier material con estas características que sea utilizado por los estudiantes para preparar exámenes finales o parciales”. </a:t>
            </a:r>
            <a:endParaRPr lang="es-AR" sz="2800" dirty="0">
              <a:solidFill>
                <a:schemeClr val="accent6">
                  <a:lumMod val="60000"/>
                  <a:lumOff val="40000"/>
                </a:schemeClr>
              </a:solidFill>
            </a:endParaRPr>
          </a:p>
        </p:txBody>
      </p:sp>
    </p:spTree>
    <p:extLst>
      <p:ext uri="{BB962C8B-B14F-4D97-AF65-F5344CB8AC3E}">
        <p14:creationId xmlns:p14="http://schemas.microsoft.com/office/powerpoint/2010/main" val="141964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1186"/>
            <a:ext cx="9144000" cy="6858000"/>
          </a:xfrm>
          <a:prstGeom prst="rect">
            <a:avLst/>
          </a:prstGeom>
          <a:solidFill>
            <a:srgbClr val="303B19"/>
          </a:solidFill>
        </p:spPr>
        <p:txBody>
          <a:bodyPr wrap="square" rtlCol="0">
            <a:spAutoFit/>
          </a:bodyPr>
          <a:lstStyle/>
          <a:p>
            <a:endParaRPr lang="es-AR" dirty="0">
              <a:solidFill>
                <a:prstClr val="black"/>
              </a:solidFill>
            </a:endParaRPr>
          </a:p>
        </p:txBody>
      </p:sp>
      <p:pic>
        <p:nvPicPr>
          <p:cNvPr id="7" name="Imagen 6"/>
          <p:cNvPicPr>
            <a:picLocks noChangeAspect="1"/>
          </p:cNvPicPr>
          <p:nvPr/>
        </p:nvPicPr>
        <p:blipFill>
          <a:blip r:embed="rId2"/>
          <a:stretch>
            <a:fillRect/>
          </a:stretch>
        </p:blipFill>
        <p:spPr>
          <a:xfrm>
            <a:off x="7330438" y="61226"/>
            <a:ext cx="1418026" cy="1063518"/>
          </a:xfrm>
          <a:prstGeom prst="rect">
            <a:avLst/>
          </a:prstGeom>
        </p:spPr>
      </p:pic>
      <p:sp>
        <p:nvSpPr>
          <p:cNvPr id="6" name="CuadroTexto 5"/>
          <p:cNvSpPr txBox="1"/>
          <p:nvPr/>
        </p:nvSpPr>
        <p:spPr>
          <a:xfrm>
            <a:off x="171049" y="4221994"/>
            <a:ext cx="8730304" cy="1938992"/>
          </a:xfrm>
          <a:prstGeom prst="rect">
            <a:avLst/>
          </a:prstGeom>
          <a:solidFill>
            <a:schemeClr val="accent3">
              <a:lumMod val="60000"/>
              <a:lumOff val="40000"/>
            </a:schemeClr>
          </a:solidFill>
        </p:spPr>
        <p:txBody>
          <a:bodyPr wrap="square" rtlCol="0">
            <a:spAutoFit/>
          </a:bodyPr>
          <a:lstStyle/>
          <a:p>
            <a:r>
              <a:rPr lang="es-AR" sz="2000" b="1" dirty="0"/>
              <a:t> </a:t>
            </a:r>
            <a:endParaRPr lang="es-AR" sz="2000" dirty="0"/>
          </a:p>
          <a:p>
            <a:r>
              <a:rPr lang="es-AR" b="1" dirty="0"/>
              <a:t>-CONSULTAS ESPECIALES Y PERSONALES</a:t>
            </a:r>
            <a:r>
              <a:rPr lang="es-AR" sz="2000" b="1" dirty="0"/>
              <a:t>: </a:t>
            </a:r>
            <a:r>
              <a:rPr lang="es-AR" sz="2000" dirty="0"/>
              <a:t>Situaciones que ameriten una consulta especial lo deberán hacer en forma presencial con las Profesoras </a:t>
            </a:r>
            <a:r>
              <a:rPr lang="es-MX" sz="2000" dirty="0"/>
              <a:t>Titular y Adjunta. </a:t>
            </a:r>
            <a:endParaRPr lang="es-AR" sz="2000" dirty="0"/>
          </a:p>
          <a:p>
            <a:r>
              <a:rPr lang="es-MX" dirty="0"/>
              <a:t>- </a:t>
            </a:r>
            <a:r>
              <a:rPr lang="es-MX" b="1" dirty="0"/>
              <a:t>El correo</a:t>
            </a:r>
            <a:r>
              <a:rPr lang="es-MX" sz="2000" dirty="0"/>
              <a:t>:</a:t>
            </a:r>
            <a:r>
              <a:rPr lang="es-MX" sz="2000" dirty="0">
                <a:solidFill>
                  <a:srgbClr val="FF0000"/>
                </a:solidFill>
              </a:rPr>
              <a:t> </a:t>
            </a:r>
            <a:r>
              <a:rPr lang="es-MX" sz="2000" dirty="0">
                <a:solidFill>
                  <a:srgbClr val="FF0000"/>
                </a:solidFill>
                <a:hlinkClick r:id="rId3"/>
              </a:rPr>
              <a:t>cursada.spv.unne@gmail.com</a:t>
            </a:r>
            <a:r>
              <a:rPr lang="es-MX" sz="2000" dirty="0">
                <a:solidFill>
                  <a:srgbClr val="FF0000"/>
                </a:solidFill>
              </a:rPr>
              <a:t> </a:t>
            </a:r>
            <a:r>
              <a:rPr lang="es-MX" sz="2000" dirty="0"/>
              <a:t>,solo se utilizará para consultas especiales que no pudieran llevarse a cabo en forma presencial. </a:t>
            </a:r>
          </a:p>
        </p:txBody>
      </p:sp>
      <p:graphicFrame>
        <p:nvGraphicFramePr>
          <p:cNvPr id="3" name="Tabla 2">
            <a:extLst>
              <a:ext uri="{FF2B5EF4-FFF2-40B4-BE49-F238E27FC236}">
                <a16:creationId xmlns:a16="http://schemas.microsoft.com/office/drawing/2014/main" id="{D9B53554-C6F7-4D47-B1DA-879C63F22F80}"/>
              </a:ext>
            </a:extLst>
          </p:cNvPr>
          <p:cNvGraphicFramePr>
            <a:graphicFrameLocks noGrp="1"/>
          </p:cNvGraphicFramePr>
          <p:nvPr>
            <p:extLst>
              <p:ext uri="{D42A27DB-BD31-4B8C-83A1-F6EECF244321}">
                <p14:modId xmlns:p14="http://schemas.microsoft.com/office/powerpoint/2010/main" val="865167658"/>
              </p:ext>
            </p:extLst>
          </p:nvPr>
        </p:nvGraphicFramePr>
        <p:xfrm>
          <a:off x="242647" y="1232126"/>
          <a:ext cx="8658706" cy="2717294"/>
        </p:xfrm>
        <a:graphic>
          <a:graphicData uri="http://schemas.openxmlformats.org/drawingml/2006/table">
            <a:tbl>
              <a:tblPr firstRow="1" firstCol="1" bandRow="1">
                <a:tableStyleId>{5C22544A-7EE6-4342-B048-85BDC9FD1C3A}</a:tableStyleId>
              </a:tblPr>
              <a:tblGrid>
                <a:gridCol w="1170096">
                  <a:extLst>
                    <a:ext uri="{9D8B030D-6E8A-4147-A177-3AD203B41FA5}">
                      <a16:colId xmlns:a16="http://schemas.microsoft.com/office/drawing/2014/main" val="2385874480"/>
                    </a:ext>
                  </a:extLst>
                </a:gridCol>
                <a:gridCol w="858070">
                  <a:extLst>
                    <a:ext uri="{9D8B030D-6E8A-4147-A177-3AD203B41FA5}">
                      <a16:colId xmlns:a16="http://schemas.microsoft.com/office/drawing/2014/main" val="3809395917"/>
                    </a:ext>
                  </a:extLst>
                </a:gridCol>
                <a:gridCol w="1096070">
                  <a:extLst>
                    <a:ext uri="{9D8B030D-6E8A-4147-A177-3AD203B41FA5}">
                      <a16:colId xmlns:a16="http://schemas.microsoft.com/office/drawing/2014/main" val="2911523530"/>
                    </a:ext>
                  </a:extLst>
                </a:gridCol>
                <a:gridCol w="2767235">
                  <a:extLst>
                    <a:ext uri="{9D8B030D-6E8A-4147-A177-3AD203B41FA5}">
                      <a16:colId xmlns:a16="http://schemas.microsoft.com/office/drawing/2014/main" val="1690868983"/>
                    </a:ext>
                  </a:extLst>
                </a:gridCol>
                <a:gridCol w="2767235">
                  <a:extLst>
                    <a:ext uri="{9D8B030D-6E8A-4147-A177-3AD203B41FA5}">
                      <a16:colId xmlns:a16="http://schemas.microsoft.com/office/drawing/2014/main" val="3316110981"/>
                    </a:ext>
                  </a:extLst>
                </a:gridCol>
              </a:tblGrid>
              <a:tr h="0">
                <a:tc>
                  <a:txBody>
                    <a:bodyPr/>
                    <a:lstStyle/>
                    <a:p>
                      <a:pPr algn="ctr">
                        <a:lnSpc>
                          <a:spcPct val="107000"/>
                        </a:lnSpc>
                        <a:spcAft>
                          <a:spcPts val="800"/>
                        </a:spcAft>
                      </a:pPr>
                      <a:r>
                        <a:rPr lang="es-AR" sz="1400" kern="100" dirty="0">
                          <a:effectLst/>
                        </a:rPr>
                        <a:t>TEMARIO</a:t>
                      </a:r>
                      <a:endParaRPr lang="es-419"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07000"/>
                        </a:lnSpc>
                        <a:spcAft>
                          <a:spcPts val="800"/>
                        </a:spcAft>
                      </a:pPr>
                      <a:r>
                        <a:rPr lang="es-AR" sz="1400" kern="100">
                          <a:effectLst/>
                        </a:rPr>
                        <a:t>DIA</a:t>
                      </a:r>
                      <a:endParaRPr lang="es-419"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07000"/>
                        </a:lnSpc>
                        <a:spcAft>
                          <a:spcPts val="800"/>
                        </a:spcAft>
                      </a:pPr>
                      <a:r>
                        <a:rPr lang="es-AR" sz="1400" kern="100">
                          <a:effectLst/>
                        </a:rPr>
                        <a:t>HORARIO</a:t>
                      </a:r>
                      <a:endParaRPr lang="es-419"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07000"/>
                        </a:lnSpc>
                        <a:spcAft>
                          <a:spcPts val="800"/>
                        </a:spcAft>
                      </a:pPr>
                      <a:r>
                        <a:rPr lang="es-AR" sz="1400" kern="100">
                          <a:effectLst/>
                        </a:rPr>
                        <a:t>LUGAR</a:t>
                      </a:r>
                      <a:endParaRPr lang="es-419"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07000"/>
                        </a:lnSpc>
                        <a:spcAft>
                          <a:spcPts val="800"/>
                        </a:spcAft>
                      </a:pPr>
                      <a:r>
                        <a:rPr lang="es-AR" sz="1400" kern="100">
                          <a:effectLst/>
                        </a:rPr>
                        <a:t>DOCENTE</a:t>
                      </a:r>
                      <a:endParaRPr lang="es-419"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2413224391"/>
                  </a:ext>
                </a:extLst>
              </a:tr>
              <a:tr h="0">
                <a:tc>
                  <a:txBody>
                    <a:bodyPr/>
                    <a:lstStyle/>
                    <a:p>
                      <a:pPr algn="ctr">
                        <a:lnSpc>
                          <a:spcPct val="107000"/>
                        </a:lnSpc>
                        <a:spcAft>
                          <a:spcPts val="800"/>
                        </a:spcAft>
                      </a:pPr>
                      <a:r>
                        <a:rPr lang="es-AR" sz="1800" kern="100" dirty="0">
                          <a:effectLst/>
                        </a:rPr>
                        <a:t>Temas de Teóricos</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07000"/>
                        </a:lnSpc>
                        <a:spcAft>
                          <a:spcPts val="800"/>
                        </a:spcAft>
                      </a:pPr>
                      <a:r>
                        <a:rPr lang="es-AR" sz="1800" kern="100" dirty="0">
                          <a:effectLst/>
                        </a:rPr>
                        <a:t>Jueves</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ctr">
                        <a:lnSpc>
                          <a:spcPct val="107000"/>
                        </a:lnSpc>
                        <a:spcAft>
                          <a:spcPts val="800"/>
                        </a:spcAft>
                      </a:pPr>
                      <a:r>
                        <a:rPr lang="es-AR" sz="1800" kern="100" dirty="0">
                          <a:effectLst/>
                        </a:rPr>
                        <a:t>8 a 13hs</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ctr">
                        <a:lnSpc>
                          <a:spcPct val="107000"/>
                        </a:lnSpc>
                        <a:spcAft>
                          <a:spcPts val="800"/>
                        </a:spcAft>
                      </a:pPr>
                      <a:r>
                        <a:rPr lang="es-AR" sz="1800" kern="100" dirty="0">
                          <a:effectLst/>
                        </a:rPr>
                        <a:t>Cátedra de Salud Pública</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just">
                        <a:lnSpc>
                          <a:spcPct val="107000"/>
                        </a:lnSpc>
                        <a:spcAft>
                          <a:spcPts val="800"/>
                        </a:spcAft>
                      </a:pPr>
                      <a:r>
                        <a:rPr lang="es-AR" sz="1800" kern="100" dirty="0">
                          <a:effectLst/>
                        </a:rPr>
                        <a:t>Dra. Ruiz Raquel</a:t>
                      </a:r>
                      <a:endParaRPr lang="es-419" sz="1800" kern="100" dirty="0">
                        <a:effectLst/>
                      </a:endParaRPr>
                    </a:p>
                    <a:p>
                      <a:pPr algn="just">
                        <a:lnSpc>
                          <a:spcPct val="107000"/>
                        </a:lnSpc>
                        <a:spcAft>
                          <a:spcPts val="800"/>
                        </a:spcAft>
                      </a:pPr>
                      <a:r>
                        <a:rPr lang="es-AR" sz="1800" kern="100" dirty="0">
                          <a:effectLst/>
                        </a:rPr>
                        <a:t>Dra. Ramírez Gabriela</a:t>
                      </a:r>
                    </a:p>
                    <a:p>
                      <a:pPr algn="just">
                        <a:lnSpc>
                          <a:spcPct val="107000"/>
                        </a:lnSpc>
                        <a:spcAft>
                          <a:spcPts val="800"/>
                        </a:spcAft>
                      </a:pP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1644245319"/>
                  </a:ext>
                </a:extLst>
              </a:tr>
              <a:tr h="0">
                <a:tc rowSpan="3">
                  <a:txBody>
                    <a:bodyPr/>
                    <a:lstStyle/>
                    <a:p>
                      <a:pPr algn="ctr">
                        <a:lnSpc>
                          <a:spcPct val="107000"/>
                        </a:lnSpc>
                        <a:spcAft>
                          <a:spcPts val="800"/>
                        </a:spcAft>
                      </a:pPr>
                      <a:r>
                        <a:rPr lang="es-AR" sz="1800" kern="100">
                          <a:effectLst/>
                        </a:rPr>
                        <a:t>Temas</a:t>
                      </a:r>
                      <a:endParaRPr lang="es-419" sz="1800" kern="100">
                        <a:effectLst/>
                      </a:endParaRPr>
                    </a:p>
                    <a:p>
                      <a:pPr algn="ctr">
                        <a:lnSpc>
                          <a:spcPct val="107000"/>
                        </a:lnSpc>
                        <a:spcAft>
                          <a:spcPts val="800"/>
                        </a:spcAft>
                      </a:pPr>
                      <a:r>
                        <a:rPr lang="es-AR" sz="1800" kern="100">
                          <a:effectLst/>
                        </a:rPr>
                        <a:t>de </a:t>
                      </a:r>
                      <a:endParaRPr lang="es-419" sz="1800" kern="100">
                        <a:effectLst/>
                      </a:endParaRPr>
                    </a:p>
                    <a:p>
                      <a:pPr algn="ctr">
                        <a:lnSpc>
                          <a:spcPct val="107000"/>
                        </a:lnSpc>
                        <a:spcAft>
                          <a:spcPts val="800"/>
                        </a:spcAft>
                      </a:pPr>
                      <a:r>
                        <a:rPr lang="es-AR" sz="1800" kern="100">
                          <a:effectLst/>
                        </a:rPr>
                        <a:t>Prácticos</a:t>
                      </a:r>
                      <a:endParaRPr lang="es-419"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rowSpan="3">
                  <a:txBody>
                    <a:bodyPr/>
                    <a:lstStyle/>
                    <a:p>
                      <a:pPr algn="ctr">
                        <a:lnSpc>
                          <a:spcPct val="107000"/>
                        </a:lnSpc>
                        <a:spcAft>
                          <a:spcPts val="800"/>
                        </a:spcAft>
                      </a:pPr>
                      <a:r>
                        <a:rPr lang="es-AR" sz="1800" kern="100" dirty="0">
                          <a:effectLst/>
                        </a:rPr>
                        <a:t>Jueves</a:t>
                      </a:r>
                      <a:endParaRPr lang="es-419" sz="1800" kern="100" dirty="0">
                        <a:effectLst/>
                      </a:endParaRPr>
                    </a:p>
                    <a:p>
                      <a:pPr algn="ctr">
                        <a:lnSpc>
                          <a:spcPct val="107000"/>
                        </a:lnSpc>
                        <a:spcAft>
                          <a:spcPts val="800"/>
                        </a:spcAft>
                      </a:pPr>
                      <a:r>
                        <a:rPr lang="es-AR" sz="1800" kern="100" dirty="0">
                          <a:effectLst/>
                        </a:rPr>
                        <a:t> </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just">
                        <a:lnSpc>
                          <a:spcPct val="107000"/>
                        </a:lnSpc>
                        <a:spcAft>
                          <a:spcPts val="800"/>
                        </a:spcAft>
                      </a:pPr>
                      <a:r>
                        <a:rPr lang="es-AR" sz="1800" kern="100" dirty="0">
                          <a:effectLst/>
                        </a:rPr>
                        <a:t>10 hs</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just">
                        <a:lnSpc>
                          <a:spcPct val="107000"/>
                        </a:lnSpc>
                        <a:spcAft>
                          <a:spcPts val="800"/>
                        </a:spcAft>
                      </a:pPr>
                      <a:r>
                        <a:rPr lang="es-AR" sz="1800" kern="100" dirty="0">
                          <a:effectLst/>
                        </a:rPr>
                        <a:t>Salón C</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l">
                        <a:lnSpc>
                          <a:spcPct val="107000"/>
                        </a:lnSpc>
                        <a:spcAft>
                          <a:spcPts val="800"/>
                        </a:spcAft>
                      </a:pPr>
                      <a:r>
                        <a:rPr lang="es-AR" sz="1800" kern="100" dirty="0">
                          <a:effectLst/>
                        </a:rPr>
                        <a:t>Comisión 1: Agustina Alegre</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3179871735"/>
                  </a:ext>
                </a:extLst>
              </a:tr>
              <a:tr h="0">
                <a:tc vMerge="1">
                  <a:txBody>
                    <a:bodyPr/>
                    <a:lstStyle/>
                    <a:p>
                      <a:endParaRPr lang="es-419"/>
                    </a:p>
                  </a:txBody>
                  <a:tcPr/>
                </a:tc>
                <a:tc vMerge="1">
                  <a:txBody>
                    <a:bodyPr/>
                    <a:lstStyle/>
                    <a:p>
                      <a:endParaRPr lang="es-419"/>
                    </a:p>
                  </a:txBody>
                  <a:tcPr/>
                </a:tc>
                <a:tc>
                  <a:txBody>
                    <a:bodyPr/>
                    <a:lstStyle/>
                    <a:p>
                      <a:pPr algn="just">
                        <a:lnSpc>
                          <a:spcPct val="107000"/>
                        </a:lnSpc>
                        <a:spcAft>
                          <a:spcPts val="800"/>
                        </a:spcAft>
                      </a:pPr>
                      <a:r>
                        <a:rPr lang="es-AR" sz="1800" kern="100" dirty="0">
                          <a:effectLst/>
                        </a:rPr>
                        <a:t>10 hs </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just">
                        <a:lnSpc>
                          <a:spcPct val="107000"/>
                        </a:lnSpc>
                        <a:spcAft>
                          <a:spcPts val="800"/>
                        </a:spcAft>
                      </a:pPr>
                      <a:r>
                        <a:rPr lang="es-AR" sz="1800" kern="100" dirty="0">
                          <a:effectLst/>
                        </a:rPr>
                        <a:t>Salón C</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l">
                        <a:lnSpc>
                          <a:spcPct val="107000"/>
                        </a:lnSpc>
                        <a:spcAft>
                          <a:spcPts val="800"/>
                        </a:spcAft>
                      </a:pPr>
                      <a:r>
                        <a:rPr lang="es-AR" sz="1800" kern="100" dirty="0">
                          <a:effectLst/>
                        </a:rPr>
                        <a:t>Comisión 2: Liliana Ríos Machuca</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1052187885"/>
                  </a:ext>
                </a:extLst>
              </a:tr>
              <a:tr h="0">
                <a:tc vMerge="1">
                  <a:txBody>
                    <a:bodyPr/>
                    <a:lstStyle/>
                    <a:p>
                      <a:endParaRPr lang="es-419"/>
                    </a:p>
                  </a:txBody>
                  <a:tcPr/>
                </a:tc>
                <a:tc vMerge="1">
                  <a:txBody>
                    <a:bodyPr/>
                    <a:lstStyle/>
                    <a:p>
                      <a:endParaRPr lang="es-419"/>
                    </a:p>
                  </a:txBody>
                  <a:tcPr/>
                </a:tc>
                <a:tc>
                  <a:txBody>
                    <a:bodyPr/>
                    <a:lstStyle/>
                    <a:p>
                      <a:pPr algn="just">
                        <a:lnSpc>
                          <a:spcPct val="107000"/>
                        </a:lnSpc>
                        <a:spcAft>
                          <a:spcPts val="800"/>
                        </a:spcAft>
                      </a:pPr>
                      <a:r>
                        <a:rPr lang="es-AR" sz="1800" kern="100" dirty="0">
                          <a:effectLst/>
                        </a:rPr>
                        <a:t>12:15 hs </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just">
                        <a:lnSpc>
                          <a:spcPct val="107000"/>
                        </a:lnSpc>
                        <a:spcAft>
                          <a:spcPts val="800"/>
                        </a:spcAft>
                      </a:pPr>
                      <a:r>
                        <a:rPr lang="es-AR" sz="1800" kern="100" dirty="0">
                          <a:effectLst/>
                        </a:rPr>
                        <a:t>Salón Schiffo  </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l">
                        <a:lnSpc>
                          <a:spcPct val="107000"/>
                        </a:lnSpc>
                        <a:spcAft>
                          <a:spcPts val="800"/>
                        </a:spcAft>
                      </a:pPr>
                      <a:r>
                        <a:rPr lang="es-AR" sz="1800" kern="100" dirty="0">
                          <a:effectLst/>
                        </a:rPr>
                        <a:t>Comisión3: Florencia Salinas</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4293901381"/>
                  </a:ext>
                </a:extLst>
              </a:tr>
            </a:tbl>
          </a:graphicData>
        </a:graphic>
      </p:graphicFrame>
      <p:sp>
        <p:nvSpPr>
          <p:cNvPr id="5" name="CuadroTexto 4">
            <a:extLst>
              <a:ext uri="{FF2B5EF4-FFF2-40B4-BE49-F238E27FC236}">
                <a16:creationId xmlns:a16="http://schemas.microsoft.com/office/drawing/2014/main" id="{645363CE-2D1B-4280-8B92-8044EC143AA3}"/>
              </a:ext>
            </a:extLst>
          </p:cNvPr>
          <p:cNvSpPr txBox="1"/>
          <p:nvPr/>
        </p:nvSpPr>
        <p:spPr>
          <a:xfrm>
            <a:off x="199664" y="264681"/>
            <a:ext cx="4433697" cy="400110"/>
          </a:xfrm>
          <a:prstGeom prst="rect">
            <a:avLst/>
          </a:prstGeom>
          <a:noFill/>
        </p:spPr>
        <p:txBody>
          <a:bodyPr wrap="square" rtlCol="0">
            <a:spAutoFit/>
          </a:bodyPr>
          <a:lstStyle/>
          <a:p>
            <a:r>
              <a:rPr lang="es-MX" sz="2000" b="1" dirty="0">
                <a:solidFill>
                  <a:schemeClr val="accent6">
                    <a:lumMod val="75000"/>
                  </a:schemeClr>
                </a:solidFill>
              </a:rPr>
              <a:t>MODALIDAD DE CONSULTAS</a:t>
            </a:r>
            <a:endParaRPr lang="es-419" sz="2000" b="1" dirty="0">
              <a:solidFill>
                <a:schemeClr val="accent6">
                  <a:lumMod val="75000"/>
                </a:schemeClr>
              </a:solidFill>
            </a:endParaRPr>
          </a:p>
        </p:txBody>
      </p:sp>
    </p:spTree>
    <p:extLst>
      <p:ext uri="{BB962C8B-B14F-4D97-AF65-F5344CB8AC3E}">
        <p14:creationId xmlns:p14="http://schemas.microsoft.com/office/powerpoint/2010/main" val="422802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144000" cy="6858000"/>
          </a:xfrm>
          <a:prstGeom prst="rect">
            <a:avLst/>
          </a:prstGeom>
          <a:solidFill>
            <a:srgbClr val="303B19"/>
          </a:solidFill>
        </p:spPr>
        <p:txBody>
          <a:bodyPr wrap="square" rtlCol="0">
            <a:spAutoFit/>
          </a:bodyPr>
          <a:lstStyle/>
          <a:p>
            <a:endParaRPr lang="es-AR" dirty="0">
              <a:solidFill>
                <a:prstClr val="black"/>
              </a:solidFill>
            </a:endParaRPr>
          </a:p>
        </p:txBody>
      </p:sp>
      <p:sp>
        <p:nvSpPr>
          <p:cNvPr id="3" name="CuadroTexto 2"/>
          <p:cNvSpPr txBox="1"/>
          <p:nvPr/>
        </p:nvSpPr>
        <p:spPr>
          <a:xfrm>
            <a:off x="-3955" y="701883"/>
            <a:ext cx="9143999" cy="6740307"/>
          </a:xfrm>
          <a:prstGeom prst="rect">
            <a:avLst/>
          </a:prstGeom>
          <a:solidFill>
            <a:schemeClr val="accent3">
              <a:lumMod val="60000"/>
              <a:lumOff val="40000"/>
            </a:schemeClr>
          </a:solidFill>
        </p:spPr>
        <p:txBody>
          <a:bodyPr wrap="square" rtlCol="0">
            <a:spAutoFit/>
          </a:bodyPr>
          <a:lstStyle/>
          <a:p>
            <a:r>
              <a:rPr lang="es-MX" sz="2000" b="1" dirty="0"/>
              <a:t>   Responsabilidad individual</a:t>
            </a:r>
          </a:p>
          <a:p>
            <a:endParaRPr lang="es-MX" sz="2000" b="1" dirty="0"/>
          </a:p>
          <a:p>
            <a:r>
              <a:rPr lang="es-MX" sz="2000" b="1" dirty="0"/>
              <a:t>  </a:t>
            </a:r>
            <a:r>
              <a:rPr lang="es-MX" sz="2000" dirty="0"/>
              <a:t>Tener siempre disponible el </a:t>
            </a:r>
            <a:r>
              <a:rPr lang="es-MX" sz="2000" b="1" u="sng" dirty="0"/>
              <a:t>Cronograma de Clases General </a:t>
            </a:r>
            <a:r>
              <a:rPr lang="es-MX" sz="2000" b="1" dirty="0"/>
              <a:t>2025</a:t>
            </a:r>
            <a:r>
              <a:rPr lang="es-MX" sz="2000" dirty="0"/>
              <a:t> donde se indica día y fecha de cada clase teórica y Talleres de Jornada Completa. </a:t>
            </a:r>
            <a:r>
              <a:rPr lang="es-MX" sz="1600" dirty="0"/>
              <a:t>(recordar a que este puede desarrollarse normalmente los martes pero también hay clases teóricas dictadas los días jueves).</a:t>
            </a:r>
            <a:endParaRPr lang="es-AR" sz="1600" dirty="0"/>
          </a:p>
          <a:p>
            <a:endParaRPr lang="es-MX" sz="2000" dirty="0"/>
          </a:p>
          <a:p>
            <a:r>
              <a:rPr lang="es-MX" sz="2000" dirty="0"/>
              <a:t>   Actividad individual “</a:t>
            </a:r>
            <a:r>
              <a:rPr lang="es-MX" sz="2000" u="sng" dirty="0"/>
              <a:t>previa a la clase teórica</a:t>
            </a:r>
            <a:r>
              <a:rPr lang="es-MX" sz="2000" dirty="0"/>
              <a:t>”</a:t>
            </a:r>
          </a:p>
          <a:p>
            <a:r>
              <a:rPr lang="es-MX" sz="2000" dirty="0"/>
              <a:t>     </a:t>
            </a:r>
            <a:r>
              <a:rPr lang="es-MX" sz="2000" dirty="0">
                <a:solidFill>
                  <a:srgbClr val="FF0000"/>
                </a:solidFill>
              </a:rPr>
              <a:t>A </a:t>
            </a:r>
            <a:r>
              <a:rPr lang="es-MX" sz="2000" dirty="0"/>
              <a:t>Consultar Página de la Cátedra en la ventana: “</a:t>
            </a:r>
            <a:r>
              <a:rPr lang="es-MX" sz="2000" b="1" dirty="0"/>
              <a:t>Clases Teóricas</a:t>
            </a:r>
            <a:r>
              <a:rPr lang="es-MX" sz="2000" dirty="0"/>
              <a:t>” </a:t>
            </a:r>
          </a:p>
          <a:p>
            <a:r>
              <a:rPr lang="es-MX" dirty="0"/>
              <a:t> </a:t>
            </a:r>
            <a:r>
              <a:rPr lang="es-MX" sz="1600" i="1" dirty="0">
                <a:solidFill>
                  <a:srgbClr val="99FF66"/>
                </a:solidFill>
                <a:highlight>
                  <a:srgbClr val="0E1107"/>
                </a:highlight>
              </a:rPr>
              <a:t>CLASE 1 2025</a:t>
            </a:r>
            <a:r>
              <a:rPr lang="es-MX" sz="1600" dirty="0"/>
              <a:t> </a:t>
            </a:r>
            <a:r>
              <a:rPr lang="es-MX" dirty="0"/>
              <a:t>1-Un archivo Word con todas las indicaciones de las actividades a   </a:t>
            </a:r>
          </a:p>
          <a:p>
            <a:r>
              <a:rPr lang="es-MX" dirty="0"/>
              <a:t>                        desarrollar para esa Clase.</a:t>
            </a:r>
            <a:endParaRPr lang="es-AR" dirty="0"/>
          </a:p>
          <a:p>
            <a:r>
              <a:rPr lang="es-MX" dirty="0"/>
              <a:t>                       2-Cuestionarios (actividad que se desarrollará en clases)</a:t>
            </a:r>
            <a:endParaRPr lang="es-AR" dirty="0"/>
          </a:p>
          <a:p>
            <a:r>
              <a:rPr lang="es-MX" dirty="0"/>
              <a:t>                       3-Trabajos Científicos de lectura (obligatorio bajarlo en algún dispositivo             </a:t>
            </a:r>
          </a:p>
          <a:p>
            <a:r>
              <a:rPr lang="es-MX" dirty="0"/>
              <a:t>                       Notebook-Tablet o celulares) </a:t>
            </a:r>
            <a:endParaRPr lang="es-AR" dirty="0"/>
          </a:p>
          <a:p>
            <a:r>
              <a:rPr lang="es-MX" sz="2000" dirty="0"/>
              <a:t>    </a:t>
            </a:r>
            <a:r>
              <a:rPr lang="es-MX" sz="2000" dirty="0">
                <a:solidFill>
                  <a:srgbClr val="FF0000"/>
                </a:solidFill>
              </a:rPr>
              <a:t>B</a:t>
            </a:r>
            <a:r>
              <a:rPr lang="es-MX" sz="2000" dirty="0"/>
              <a:t>-Aula Virtual Moodle “Actividades teóricas” obligatorio Visualización de   </a:t>
            </a:r>
          </a:p>
          <a:p>
            <a:r>
              <a:rPr lang="es-MX" sz="2000" dirty="0"/>
              <a:t>                     videos/películas previo a la clase teórica correspondiente </a:t>
            </a:r>
            <a:r>
              <a:rPr lang="es-MX" sz="1600" dirty="0"/>
              <a:t>(se      </a:t>
            </a:r>
          </a:p>
          <a:p>
            <a:r>
              <a:rPr lang="es-MX" sz="1600" dirty="0"/>
              <a:t>                          realizarán preguntas y se calificará en forma conceptual el conocimiento)</a:t>
            </a:r>
          </a:p>
          <a:p>
            <a:r>
              <a:rPr lang="es-AR" sz="1400" i="1" dirty="0"/>
              <a:t>              </a:t>
            </a:r>
          </a:p>
          <a:p>
            <a:r>
              <a:rPr lang="es-AR" sz="1400" i="1" dirty="0"/>
              <a:t>               Los link audiovisuales de las clases teóricas estarán disponibles después de las 12:00 h de los días </a:t>
            </a:r>
          </a:p>
          <a:p>
            <a:pPr algn="just"/>
            <a:r>
              <a:rPr lang="es-AR" sz="1400" i="1" dirty="0"/>
              <a:t>               viernes de la semana anterior del día del teórico. En aquellas ocasiones donde las </a:t>
            </a:r>
            <a:r>
              <a:rPr lang="es-AR" sz="1400" b="1" i="1" dirty="0"/>
              <a:t>clases teórica se </a:t>
            </a:r>
          </a:p>
          <a:p>
            <a:pPr algn="just"/>
            <a:r>
              <a:rPr lang="es-AR" sz="1400" b="1" i="1" dirty="0"/>
              <a:t>               dictan martes y jueves,</a:t>
            </a:r>
            <a:r>
              <a:rPr lang="es-AR" sz="1400" i="1" dirty="0"/>
              <a:t> estarán disponibles los links de ambas clases juntas el viernes anterior.  </a:t>
            </a:r>
          </a:p>
          <a:p>
            <a:endParaRPr lang="es-MX" sz="2000" i="1" u="sng" dirty="0"/>
          </a:p>
          <a:p>
            <a:endParaRPr lang="es-AR" sz="1400" dirty="0"/>
          </a:p>
          <a:p>
            <a:endParaRPr lang="es-AR" sz="2400" dirty="0"/>
          </a:p>
        </p:txBody>
      </p:sp>
      <p:sp>
        <p:nvSpPr>
          <p:cNvPr id="5" name="CuadroTexto 4">
            <a:extLst>
              <a:ext uri="{FF2B5EF4-FFF2-40B4-BE49-F238E27FC236}">
                <a16:creationId xmlns:a16="http://schemas.microsoft.com/office/drawing/2014/main" id="{477905AD-D7FA-4FCC-8ECF-4726058EF6D2}"/>
              </a:ext>
            </a:extLst>
          </p:cNvPr>
          <p:cNvSpPr txBox="1"/>
          <p:nvPr/>
        </p:nvSpPr>
        <p:spPr>
          <a:xfrm>
            <a:off x="985900" y="33775"/>
            <a:ext cx="7164288" cy="461665"/>
          </a:xfrm>
          <a:prstGeom prst="rect">
            <a:avLst/>
          </a:prstGeom>
          <a:noFill/>
        </p:spPr>
        <p:txBody>
          <a:bodyPr wrap="square" rtlCol="0">
            <a:spAutoFit/>
          </a:bodyPr>
          <a:lstStyle/>
          <a:p>
            <a:pPr algn="ctr"/>
            <a:r>
              <a:rPr lang="es-MX" sz="2400" b="1" dirty="0">
                <a:solidFill>
                  <a:schemeClr val="accent6">
                    <a:lumMod val="75000"/>
                  </a:schemeClr>
                </a:solidFill>
              </a:rPr>
              <a:t>Metodología de Trabajo para Clases Teóricas</a:t>
            </a:r>
            <a:endParaRPr lang="es-419" sz="2400" b="1" dirty="0">
              <a:solidFill>
                <a:schemeClr val="accent6">
                  <a:lumMod val="75000"/>
                </a:schemeClr>
              </a:solidFill>
            </a:endParaRPr>
          </a:p>
        </p:txBody>
      </p:sp>
      <p:sp>
        <p:nvSpPr>
          <p:cNvPr id="6" name="Globo: flecha cuádruple 5">
            <a:extLst>
              <a:ext uri="{FF2B5EF4-FFF2-40B4-BE49-F238E27FC236}">
                <a16:creationId xmlns:a16="http://schemas.microsoft.com/office/drawing/2014/main" id="{3A949BFA-1671-4350-B65F-A4832F434B99}"/>
              </a:ext>
            </a:extLst>
          </p:cNvPr>
          <p:cNvSpPr/>
          <p:nvPr/>
        </p:nvSpPr>
        <p:spPr>
          <a:xfrm>
            <a:off x="46330" y="1484784"/>
            <a:ext cx="126857" cy="75988"/>
          </a:xfrm>
          <a:prstGeom prst="quad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Globo: flecha cuádruple 6">
            <a:extLst>
              <a:ext uri="{FF2B5EF4-FFF2-40B4-BE49-F238E27FC236}">
                <a16:creationId xmlns:a16="http://schemas.microsoft.com/office/drawing/2014/main" id="{FDEF2C19-FF22-41C2-8FA8-D4E8B5F9CFB2}"/>
              </a:ext>
            </a:extLst>
          </p:cNvPr>
          <p:cNvSpPr/>
          <p:nvPr/>
        </p:nvSpPr>
        <p:spPr>
          <a:xfrm>
            <a:off x="107503" y="2924944"/>
            <a:ext cx="126857" cy="75988"/>
          </a:xfrm>
          <a:prstGeom prst="quad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47279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848" y="0"/>
            <a:ext cx="9144000" cy="6858000"/>
          </a:xfrm>
          <a:prstGeom prst="rect">
            <a:avLst/>
          </a:prstGeom>
          <a:solidFill>
            <a:srgbClr val="303B19"/>
          </a:solidFill>
        </p:spPr>
        <p:txBody>
          <a:bodyPr wrap="square" rtlCol="0">
            <a:spAutoFit/>
          </a:bodyPr>
          <a:lstStyle/>
          <a:p>
            <a:endParaRPr lang="es-AR" dirty="0">
              <a:solidFill>
                <a:prstClr val="black"/>
              </a:solidFill>
            </a:endParaRPr>
          </a:p>
        </p:txBody>
      </p:sp>
      <p:sp>
        <p:nvSpPr>
          <p:cNvPr id="3" name="CuadroTexto 2"/>
          <p:cNvSpPr txBox="1"/>
          <p:nvPr/>
        </p:nvSpPr>
        <p:spPr>
          <a:xfrm>
            <a:off x="10848" y="544252"/>
            <a:ext cx="9026479" cy="4370427"/>
          </a:xfrm>
          <a:prstGeom prst="rect">
            <a:avLst/>
          </a:prstGeom>
          <a:solidFill>
            <a:schemeClr val="accent3">
              <a:lumMod val="60000"/>
              <a:lumOff val="40000"/>
            </a:schemeClr>
          </a:solidFill>
        </p:spPr>
        <p:txBody>
          <a:bodyPr wrap="square" rtlCol="0">
            <a:spAutoFit/>
          </a:bodyPr>
          <a:lstStyle/>
          <a:p>
            <a:r>
              <a:rPr lang="es-MX" sz="2000" b="1" dirty="0"/>
              <a:t>   Responsabilidad grupal</a:t>
            </a:r>
          </a:p>
          <a:p>
            <a:endParaRPr lang="es-MX" sz="2000" b="1" dirty="0"/>
          </a:p>
          <a:p>
            <a:r>
              <a:rPr lang="es-MX" sz="2000" b="1" dirty="0"/>
              <a:t>  </a:t>
            </a:r>
            <a:r>
              <a:rPr lang="es-MX" sz="2000" dirty="0"/>
              <a:t>Trabajo grupal del día de clase: se trabajará en forma grupal con el material correspondiente para cada clase teórica.(todos deberán tener su material)</a:t>
            </a:r>
            <a:endParaRPr lang="es-AR" sz="2000" i="1" dirty="0"/>
          </a:p>
          <a:p>
            <a:endParaRPr lang="es-AR" sz="2000" i="1" dirty="0"/>
          </a:p>
          <a:p>
            <a:r>
              <a:rPr lang="es-AR" sz="2000" i="1" dirty="0"/>
              <a:t>  </a:t>
            </a:r>
            <a:r>
              <a:rPr lang="es-MX" sz="2000" i="1" dirty="0"/>
              <a:t>El material de las actividades teóricas se irá actualizando al de años anteriores en forma semanal y solo cuando esté disponible tendrá la siguiente leyenda: </a:t>
            </a:r>
            <a:r>
              <a:rPr lang="es-MX" sz="2000" i="1" dirty="0">
                <a:solidFill>
                  <a:srgbClr val="99FF66"/>
                </a:solidFill>
                <a:highlight>
                  <a:srgbClr val="0E1107"/>
                </a:highlight>
              </a:rPr>
              <a:t>CLASE 1 2025</a:t>
            </a:r>
            <a:r>
              <a:rPr lang="es-MX" sz="2000" i="1" dirty="0">
                <a:solidFill>
                  <a:srgbClr val="FF0000"/>
                </a:solidFill>
              </a:rPr>
              <a:t> </a:t>
            </a:r>
            <a:r>
              <a:rPr lang="es-MX" sz="2000" dirty="0"/>
              <a:t>Por lo tanto se aconseja no bajar el material que se encuentra actualmente en la página hasta su renovación.</a:t>
            </a:r>
          </a:p>
          <a:p>
            <a:r>
              <a:rPr lang="es-MX" sz="2000" dirty="0"/>
              <a:t>   Trabajo grupal/ respuestas con criterio grupal/exposición grupal</a:t>
            </a:r>
          </a:p>
          <a:p>
            <a:pPr algn="ctr"/>
            <a:endParaRPr lang="es-MX" dirty="0">
              <a:solidFill>
                <a:srgbClr val="FF0000"/>
              </a:solidFill>
            </a:endParaRPr>
          </a:p>
          <a:p>
            <a:pPr algn="ctr"/>
            <a:endParaRPr lang="es-MX" dirty="0">
              <a:solidFill>
                <a:srgbClr val="FF0000"/>
              </a:solidFill>
            </a:endParaRPr>
          </a:p>
          <a:p>
            <a:pPr algn="ctr"/>
            <a:r>
              <a:rPr lang="es-MX" dirty="0">
                <a:solidFill>
                  <a:srgbClr val="FF0000"/>
                </a:solidFill>
              </a:rPr>
              <a:t>Debido a que el material audiovisual no se elabora todos los años, la actualización de los temas se irán presentando en cada clase presencial. </a:t>
            </a:r>
            <a:endParaRPr lang="es-AR" sz="2400" dirty="0"/>
          </a:p>
        </p:txBody>
      </p:sp>
      <p:sp>
        <p:nvSpPr>
          <p:cNvPr id="5" name="CuadroTexto 4">
            <a:extLst>
              <a:ext uri="{FF2B5EF4-FFF2-40B4-BE49-F238E27FC236}">
                <a16:creationId xmlns:a16="http://schemas.microsoft.com/office/drawing/2014/main" id="{477905AD-D7FA-4FCC-8ECF-4726058EF6D2}"/>
              </a:ext>
            </a:extLst>
          </p:cNvPr>
          <p:cNvSpPr txBox="1"/>
          <p:nvPr/>
        </p:nvSpPr>
        <p:spPr>
          <a:xfrm>
            <a:off x="827584" y="23332"/>
            <a:ext cx="7164288" cy="461665"/>
          </a:xfrm>
          <a:prstGeom prst="rect">
            <a:avLst/>
          </a:prstGeom>
          <a:noFill/>
        </p:spPr>
        <p:txBody>
          <a:bodyPr wrap="square" rtlCol="0">
            <a:spAutoFit/>
          </a:bodyPr>
          <a:lstStyle/>
          <a:p>
            <a:pPr algn="ctr"/>
            <a:r>
              <a:rPr lang="es-MX" sz="2400" b="1" dirty="0">
                <a:solidFill>
                  <a:schemeClr val="accent6">
                    <a:lumMod val="75000"/>
                  </a:schemeClr>
                </a:solidFill>
              </a:rPr>
              <a:t>Metodología de Trabajo para Clases Teóricas</a:t>
            </a:r>
            <a:endParaRPr lang="es-419" sz="2400" b="1" dirty="0">
              <a:solidFill>
                <a:schemeClr val="accent6">
                  <a:lumMod val="75000"/>
                </a:schemeClr>
              </a:solidFill>
            </a:endParaRPr>
          </a:p>
        </p:txBody>
      </p:sp>
      <p:sp>
        <p:nvSpPr>
          <p:cNvPr id="6" name="Globo: flecha cuádruple 5">
            <a:extLst>
              <a:ext uri="{FF2B5EF4-FFF2-40B4-BE49-F238E27FC236}">
                <a16:creationId xmlns:a16="http://schemas.microsoft.com/office/drawing/2014/main" id="{3A949BFA-1671-4350-B65F-A4832F434B99}"/>
              </a:ext>
            </a:extLst>
          </p:cNvPr>
          <p:cNvSpPr/>
          <p:nvPr/>
        </p:nvSpPr>
        <p:spPr>
          <a:xfrm>
            <a:off x="43244" y="1319794"/>
            <a:ext cx="126857" cy="75988"/>
          </a:xfrm>
          <a:prstGeom prst="quad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Globo: flecha cuádruple 7">
            <a:extLst>
              <a:ext uri="{FF2B5EF4-FFF2-40B4-BE49-F238E27FC236}">
                <a16:creationId xmlns:a16="http://schemas.microsoft.com/office/drawing/2014/main" id="{4A6CDA2E-7182-4087-B69A-7BF87033F990}"/>
              </a:ext>
            </a:extLst>
          </p:cNvPr>
          <p:cNvSpPr/>
          <p:nvPr/>
        </p:nvSpPr>
        <p:spPr>
          <a:xfrm>
            <a:off x="58037" y="2204864"/>
            <a:ext cx="126857" cy="75988"/>
          </a:xfrm>
          <a:prstGeom prst="quad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CuadroTexto 8">
            <a:extLst>
              <a:ext uri="{FF2B5EF4-FFF2-40B4-BE49-F238E27FC236}">
                <a16:creationId xmlns:a16="http://schemas.microsoft.com/office/drawing/2014/main" id="{A869C1BE-36F1-41DE-81C4-84A5E6ADD31E}"/>
              </a:ext>
            </a:extLst>
          </p:cNvPr>
          <p:cNvSpPr txBox="1"/>
          <p:nvPr/>
        </p:nvSpPr>
        <p:spPr>
          <a:xfrm>
            <a:off x="38396" y="5196799"/>
            <a:ext cx="8964488" cy="1477328"/>
          </a:xfrm>
          <a:prstGeom prst="rect">
            <a:avLst/>
          </a:prstGeom>
          <a:solidFill>
            <a:schemeClr val="accent3">
              <a:lumMod val="60000"/>
              <a:lumOff val="40000"/>
            </a:schemeClr>
          </a:solidFill>
        </p:spPr>
        <p:txBody>
          <a:bodyPr wrap="square" rtlCol="0">
            <a:spAutoFit/>
          </a:bodyPr>
          <a:lstStyle/>
          <a:p>
            <a:r>
              <a:rPr lang="es-MX" b="1" u="sng" dirty="0"/>
              <a:t>Aclaración:</a:t>
            </a:r>
            <a:r>
              <a:rPr lang="es-MX" dirty="0"/>
              <a:t> el material podrá ser impreso o se podrá trabajar en dispositivos electrónicos tales como Notebook, Tablet o celulares. El requisito en estos casos es que los archivos ya se encuentren </a:t>
            </a:r>
            <a:r>
              <a:rPr lang="es-MX" b="1" u="sng" dirty="0"/>
              <a:t>descargados</a:t>
            </a:r>
            <a:r>
              <a:rPr lang="es-MX" dirty="0"/>
              <a:t> “no se permitirá que descarguen en el tiempo de clases” </a:t>
            </a:r>
            <a:r>
              <a:rPr lang="es-MX" dirty="0">
                <a:solidFill>
                  <a:srgbClr val="FF0000"/>
                </a:solidFill>
              </a:rPr>
              <a:t>por lo tanto se considerará incumplimiento de actividades y ausente a la clase” </a:t>
            </a:r>
            <a:endParaRPr lang="es-AR" dirty="0">
              <a:solidFill>
                <a:srgbClr val="FF0000"/>
              </a:solidFill>
            </a:endParaRPr>
          </a:p>
        </p:txBody>
      </p:sp>
      <p:pic>
        <p:nvPicPr>
          <p:cNvPr id="2" name="Imagen 1">
            <a:extLst>
              <a:ext uri="{FF2B5EF4-FFF2-40B4-BE49-F238E27FC236}">
                <a16:creationId xmlns:a16="http://schemas.microsoft.com/office/drawing/2014/main" id="{7715CF52-0F42-F969-3209-B5FE32709848}"/>
              </a:ext>
            </a:extLst>
          </p:cNvPr>
          <p:cNvPicPr>
            <a:picLocks noChangeAspect="1"/>
          </p:cNvPicPr>
          <p:nvPr/>
        </p:nvPicPr>
        <p:blipFill>
          <a:blip r:embed="rId2"/>
          <a:stretch>
            <a:fillRect/>
          </a:stretch>
        </p:blipFill>
        <p:spPr>
          <a:xfrm>
            <a:off x="90846" y="3488027"/>
            <a:ext cx="158510" cy="109738"/>
          </a:xfrm>
          <a:prstGeom prst="rect">
            <a:avLst/>
          </a:prstGeom>
        </p:spPr>
      </p:pic>
    </p:spTree>
    <p:extLst>
      <p:ext uri="{BB962C8B-B14F-4D97-AF65-F5344CB8AC3E}">
        <p14:creationId xmlns:p14="http://schemas.microsoft.com/office/powerpoint/2010/main" val="783960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2" y="-1307"/>
            <a:ext cx="9144000" cy="6858000"/>
          </a:xfrm>
          <a:prstGeom prst="rect">
            <a:avLst/>
          </a:prstGeom>
          <a:solidFill>
            <a:srgbClr val="303B19"/>
          </a:solidFill>
        </p:spPr>
        <p:txBody>
          <a:bodyPr wrap="square" rtlCol="0">
            <a:spAutoFit/>
          </a:bodyPr>
          <a:lstStyle/>
          <a:p>
            <a:endParaRPr lang="es-AR" dirty="0">
              <a:solidFill>
                <a:prstClr val="black"/>
              </a:solidFill>
            </a:endParaRPr>
          </a:p>
        </p:txBody>
      </p:sp>
      <p:pic>
        <p:nvPicPr>
          <p:cNvPr id="7" name="Imagen 6"/>
          <p:cNvPicPr>
            <a:picLocks noChangeAspect="1"/>
          </p:cNvPicPr>
          <p:nvPr/>
        </p:nvPicPr>
        <p:blipFill>
          <a:blip r:embed="rId2"/>
          <a:stretch>
            <a:fillRect/>
          </a:stretch>
        </p:blipFill>
        <p:spPr>
          <a:xfrm>
            <a:off x="7524328" y="197836"/>
            <a:ext cx="1327489" cy="995616"/>
          </a:xfrm>
          <a:prstGeom prst="rect">
            <a:avLst/>
          </a:prstGeom>
        </p:spPr>
      </p:pic>
      <p:sp>
        <p:nvSpPr>
          <p:cNvPr id="13" name="CuadroTexto 12">
            <a:extLst>
              <a:ext uri="{FF2B5EF4-FFF2-40B4-BE49-F238E27FC236}">
                <a16:creationId xmlns:a16="http://schemas.microsoft.com/office/drawing/2014/main" id="{C3D6B02D-A571-47B6-AECD-21EDAA2E38E9}"/>
              </a:ext>
            </a:extLst>
          </p:cNvPr>
          <p:cNvSpPr txBox="1"/>
          <p:nvPr/>
        </p:nvSpPr>
        <p:spPr>
          <a:xfrm>
            <a:off x="2203625" y="411245"/>
            <a:ext cx="5015697" cy="400110"/>
          </a:xfrm>
          <a:prstGeom prst="rect">
            <a:avLst/>
          </a:prstGeom>
          <a:noFill/>
        </p:spPr>
        <p:txBody>
          <a:bodyPr wrap="square" rtlCol="0">
            <a:spAutoFit/>
          </a:bodyPr>
          <a:lstStyle/>
          <a:p>
            <a:r>
              <a:rPr lang="es-AR" sz="2000" b="1" dirty="0">
                <a:solidFill>
                  <a:schemeClr val="accent6">
                    <a:lumMod val="75000"/>
                  </a:schemeClr>
                </a:solidFill>
              </a:rPr>
              <a:t>PESTAÑA DE ACTIVIDADES TEÓRICAS</a:t>
            </a:r>
          </a:p>
        </p:txBody>
      </p:sp>
      <p:pic>
        <p:nvPicPr>
          <p:cNvPr id="2" name="Imagen 1">
            <a:extLst>
              <a:ext uri="{FF2B5EF4-FFF2-40B4-BE49-F238E27FC236}">
                <a16:creationId xmlns:a16="http://schemas.microsoft.com/office/drawing/2014/main" id="{22DA8FF1-E5C1-423C-9003-4CDA1F534FB6}"/>
              </a:ext>
            </a:extLst>
          </p:cNvPr>
          <p:cNvPicPr>
            <a:picLocks noChangeAspect="1"/>
          </p:cNvPicPr>
          <p:nvPr/>
        </p:nvPicPr>
        <p:blipFill>
          <a:blip r:embed="rId3"/>
          <a:stretch>
            <a:fillRect/>
          </a:stretch>
        </p:blipFill>
        <p:spPr>
          <a:xfrm>
            <a:off x="48521" y="1185813"/>
            <a:ext cx="9074767" cy="5629301"/>
          </a:xfrm>
          <a:prstGeom prst="rect">
            <a:avLst/>
          </a:prstGeom>
        </p:spPr>
      </p:pic>
      <p:pic>
        <p:nvPicPr>
          <p:cNvPr id="3" name="Imagen 2">
            <a:extLst>
              <a:ext uri="{FF2B5EF4-FFF2-40B4-BE49-F238E27FC236}">
                <a16:creationId xmlns:a16="http://schemas.microsoft.com/office/drawing/2014/main" id="{50CFB942-4656-4E56-B616-CDF1B9E63E94}"/>
              </a:ext>
            </a:extLst>
          </p:cNvPr>
          <p:cNvPicPr>
            <a:picLocks noChangeAspect="1"/>
          </p:cNvPicPr>
          <p:nvPr/>
        </p:nvPicPr>
        <p:blipFill>
          <a:blip r:embed="rId4"/>
          <a:stretch>
            <a:fillRect/>
          </a:stretch>
        </p:blipFill>
        <p:spPr>
          <a:xfrm>
            <a:off x="5508104" y="2708920"/>
            <a:ext cx="274225" cy="396102"/>
          </a:xfrm>
          <a:prstGeom prst="rect">
            <a:avLst/>
          </a:prstGeom>
        </p:spPr>
      </p:pic>
    </p:spTree>
    <p:extLst>
      <p:ext uri="{BB962C8B-B14F-4D97-AF65-F5344CB8AC3E}">
        <p14:creationId xmlns:p14="http://schemas.microsoft.com/office/powerpoint/2010/main" val="2595965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33300"/>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5AD375A-1CD7-FD20-CE36-16870D5FED1F}"/>
              </a:ext>
            </a:extLst>
          </p:cNvPr>
          <p:cNvSpPr/>
          <p:nvPr/>
        </p:nvSpPr>
        <p:spPr>
          <a:xfrm>
            <a:off x="146154" y="188640"/>
            <a:ext cx="8814216" cy="38224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s-AR" b="1" dirty="0">
                <a:solidFill>
                  <a:prstClr val="black"/>
                </a:solidFill>
                <a:latin typeface="Calibri" panose="020F0502020204030204"/>
              </a:rPr>
              <a:t>     Metodología de trabajo de las CLASES PRÁCTICAS </a:t>
            </a:r>
          </a:p>
        </p:txBody>
      </p:sp>
      <p:sp>
        <p:nvSpPr>
          <p:cNvPr id="5" name="Rectángulo 4">
            <a:extLst>
              <a:ext uri="{FF2B5EF4-FFF2-40B4-BE49-F238E27FC236}">
                <a16:creationId xmlns:a16="http://schemas.microsoft.com/office/drawing/2014/main" id="{03079212-A09A-5A96-7742-B1823869C221}"/>
              </a:ext>
            </a:extLst>
          </p:cNvPr>
          <p:cNvSpPr/>
          <p:nvPr/>
        </p:nvSpPr>
        <p:spPr>
          <a:xfrm>
            <a:off x="164892" y="836712"/>
            <a:ext cx="8814216" cy="1897060"/>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lgn="just" defTabSz="685800" fontAlgn="auto">
              <a:spcBef>
                <a:spcPts val="0"/>
              </a:spcBef>
              <a:spcAft>
                <a:spcPts val="0"/>
              </a:spcAft>
              <a:buFontTx/>
              <a:buAutoNum type="arabicPeriod"/>
            </a:pPr>
            <a:endParaRPr lang="es-AR" sz="1350" dirty="0">
              <a:solidFill>
                <a:prstClr val="black"/>
              </a:solidFill>
              <a:latin typeface="Times New Roman" panose="02020603050405020304" pitchFamily="18" charset="0"/>
              <a:cs typeface="Times New Roman" panose="02020603050405020304" pitchFamily="18" charset="0"/>
            </a:endParaRPr>
          </a:p>
          <a:p>
            <a:pPr marL="257175" indent="-257175" algn="just" defTabSz="685800" fontAlgn="auto">
              <a:spcBef>
                <a:spcPts val="0"/>
              </a:spcBef>
              <a:spcAft>
                <a:spcPts val="0"/>
              </a:spcAft>
              <a:buFontTx/>
              <a:buAutoNum type="arabicPeriod"/>
            </a:pPr>
            <a:endParaRPr lang="es-AR" sz="1350" dirty="0">
              <a:solidFill>
                <a:prstClr val="black"/>
              </a:solidFill>
              <a:latin typeface="Times New Roman" panose="02020603050405020304" pitchFamily="18" charset="0"/>
              <a:cs typeface="Times New Roman" panose="02020603050405020304" pitchFamily="18" charset="0"/>
            </a:endParaRPr>
          </a:p>
          <a:p>
            <a:pPr marL="257175" indent="-257175" algn="just" defTabSz="685800" fontAlgn="auto">
              <a:spcBef>
                <a:spcPts val="0"/>
              </a:spcBef>
              <a:spcAft>
                <a:spcPts val="0"/>
              </a:spcAft>
              <a:buFontTx/>
              <a:buAutoNum type="arabicPeriod"/>
            </a:pPr>
            <a:r>
              <a:rPr lang="es-AR" sz="1350" dirty="0">
                <a:solidFill>
                  <a:prstClr val="black"/>
                </a:solidFill>
                <a:latin typeface="Times New Roman" panose="02020603050405020304" pitchFamily="18" charset="0"/>
                <a:cs typeface="Times New Roman" panose="02020603050405020304" pitchFamily="18" charset="0"/>
              </a:rPr>
              <a:t>Tener siempre disponible el </a:t>
            </a:r>
            <a:r>
              <a:rPr lang="es-AR" sz="1350" b="1" u="sng" dirty="0">
                <a:solidFill>
                  <a:prstClr val="black"/>
                </a:solidFill>
                <a:latin typeface="Times New Roman" panose="02020603050405020304" pitchFamily="18" charset="0"/>
                <a:cs typeface="Times New Roman" panose="02020603050405020304" pitchFamily="18" charset="0"/>
              </a:rPr>
              <a:t>Cronograma de Clases </a:t>
            </a:r>
            <a:r>
              <a:rPr lang="es-AR" sz="1350" b="1" u="sng" dirty="0" err="1">
                <a:solidFill>
                  <a:prstClr val="black"/>
                </a:solidFill>
                <a:latin typeface="Times New Roman" panose="02020603050405020304" pitchFamily="18" charset="0"/>
                <a:cs typeface="Times New Roman" panose="02020603050405020304" pitchFamily="18" charset="0"/>
              </a:rPr>
              <a:t>Practicas</a:t>
            </a:r>
            <a:r>
              <a:rPr lang="es-AR" sz="1350" b="1" u="sng" dirty="0">
                <a:solidFill>
                  <a:prstClr val="black"/>
                </a:solidFill>
                <a:latin typeface="Times New Roman" panose="02020603050405020304" pitchFamily="18" charset="0"/>
                <a:cs typeface="Times New Roman" panose="02020603050405020304" pitchFamily="18" charset="0"/>
              </a:rPr>
              <a:t> 2025 </a:t>
            </a:r>
            <a:r>
              <a:rPr lang="es-AR" sz="1350" dirty="0">
                <a:solidFill>
                  <a:prstClr val="black"/>
                </a:solidFill>
                <a:latin typeface="Times New Roman" panose="02020603050405020304" pitchFamily="18" charset="0"/>
                <a:cs typeface="Times New Roman" panose="02020603050405020304" pitchFamily="18" charset="0"/>
              </a:rPr>
              <a:t>donde dispone de toda la información que requiere para cada clase (tema a desarrollar, materiales que deberá traer, link de videos que deberá ver, etc.).</a:t>
            </a:r>
          </a:p>
          <a:p>
            <a:pPr marL="257175" indent="-257175" algn="just" defTabSz="685800" fontAlgn="auto">
              <a:spcBef>
                <a:spcPts val="0"/>
              </a:spcBef>
              <a:spcAft>
                <a:spcPts val="0"/>
              </a:spcAft>
              <a:buFontTx/>
              <a:buAutoNum type="arabicPeriod"/>
            </a:pPr>
            <a:r>
              <a:rPr lang="es-AR" sz="1350" dirty="0">
                <a:solidFill>
                  <a:prstClr val="black"/>
                </a:solidFill>
                <a:latin typeface="Times New Roman" panose="02020603050405020304" pitchFamily="18" charset="0"/>
                <a:cs typeface="Times New Roman" panose="02020603050405020304" pitchFamily="18" charset="0"/>
              </a:rPr>
              <a:t>Tener en cuenta en el mencionado cronograma los días en que se subirán los link de los videos de aquellas clases prácticas que correspondan, ya que no todos los prácticos cuentan con videos.  </a:t>
            </a:r>
          </a:p>
          <a:p>
            <a:pPr algn="just" defTabSz="685800" fontAlgn="auto">
              <a:spcBef>
                <a:spcPts val="0"/>
              </a:spcBef>
              <a:spcAft>
                <a:spcPts val="0"/>
              </a:spcAft>
            </a:pPr>
            <a:r>
              <a:rPr lang="es-AR" sz="1350" b="1" dirty="0">
                <a:solidFill>
                  <a:prstClr val="black"/>
                </a:solidFill>
                <a:latin typeface="Times New Roman" panose="02020603050405020304" pitchFamily="18" charset="0"/>
                <a:cs typeface="Times New Roman" panose="02020603050405020304" pitchFamily="18" charset="0"/>
              </a:rPr>
              <a:t>	</a:t>
            </a:r>
            <a:r>
              <a:rPr lang="es-AR" sz="1350" dirty="0">
                <a:solidFill>
                  <a:prstClr val="black"/>
                </a:solidFill>
                <a:latin typeface="Times New Roman" panose="02020603050405020304" pitchFamily="18" charset="0"/>
                <a:cs typeface="Times New Roman" panose="02020603050405020304" pitchFamily="18" charset="0"/>
              </a:rPr>
              <a:t>Las clases practicas, según temario del día, se desarrollarán con actividades de:</a:t>
            </a:r>
          </a:p>
          <a:p>
            <a:pPr marL="270272" indent="-67866" algn="just" defTabSz="685800" fontAlgn="auto">
              <a:spcBef>
                <a:spcPts val="0"/>
              </a:spcBef>
              <a:spcAft>
                <a:spcPts val="0"/>
              </a:spcAft>
              <a:buFontTx/>
              <a:buChar char="-"/>
            </a:pPr>
            <a:r>
              <a:rPr lang="es-AR" sz="1350" dirty="0">
                <a:solidFill>
                  <a:prstClr val="black"/>
                </a:solidFill>
                <a:latin typeface="Times New Roman" panose="02020603050405020304" pitchFamily="18" charset="0"/>
                <a:cs typeface="Times New Roman" panose="02020603050405020304" pitchFamily="18" charset="0"/>
              </a:rPr>
              <a:t>Resolución de Situaciones problemas</a:t>
            </a:r>
          </a:p>
          <a:p>
            <a:pPr marL="270272" indent="-67866" algn="just" defTabSz="685800" fontAlgn="auto">
              <a:spcBef>
                <a:spcPts val="0"/>
              </a:spcBef>
              <a:spcAft>
                <a:spcPts val="0"/>
              </a:spcAft>
              <a:buFontTx/>
              <a:buChar char="-"/>
            </a:pPr>
            <a:r>
              <a:rPr lang="es-AR" sz="1350" dirty="0">
                <a:solidFill>
                  <a:prstClr val="black"/>
                </a:solidFill>
                <a:latin typeface="Times New Roman" panose="02020603050405020304" pitchFamily="18" charset="0"/>
                <a:cs typeface="Times New Roman" panose="02020603050405020304" pitchFamily="18" charset="0"/>
              </a:rPr>
              <a:t>Resolución de cartillas</a:t>
            </a:r>
          </a:p>
          <a:p>
            <a:pPr marL="270272" indent="-67866" algn="just" defTabSz="685800" fontAlgn="auto">
              <a:spcBef>
                <a:spcPts val="0"/>
              </a:spcBef>
              <a:spcAft>
                <a:spcPts val="0"/>
              </a:spcAft>
              <a:buFontTx/>
              <a:buChar char="-"/>
            </a:pPr>
            <a:r>
              <a:rPr lang="es-AR" sz="1350" dirty="0">
                <a:solidFill>
                  <a:prstClr val="black"/>
                </a:solidFill>
                <a:latin typeface="Times New Roman" panose="02020603050405020304" pitchFamily="18" charset="0"/>
                <a:cs typeface="Times New Roman" panose="02020603050405020304" pitchFamily="18" charset="0"/>
              </a:rPr>
              <a:t>Desarrollo de talleres</a:t>
            </a:r>
          </a:p>
          <a:p>
            <a:pPr marL="270272" indent="-67866" algn="just" defTabSz="685800" fontAlgn="auto">
              <a:spcBef>
                <a:spcPts val="0"/>
              </a:spcBef>
              <a:spcAft>
                <a:spcPts val="0"/>
              </a:spcAft>
              <a:buFontTx/>
              <a:buChar char="-"/>
            </a:pPr>
            <a:endParaRPr lang="es-AR" sz="1350" dirty="0">
              <a:solidFill>
                <a:prstClr val="black"/>
              </a:solidFill>
              <a:latin typeface="Times New Roman" panose="02020603050405020304" pitchFamily="18" charset="0"/>
              <a:cs typeface="Times New Roman" panose="02020603050405020304" pitchFamily="18" charset="0"/>
            </a:endParaRPr>
          </a:p>
          <a:p>
            <a:pPr marL="270272" indent="-67866" algn="just" defTabSz="685800" fontAlgn="auto">
              <a:spcBef>
                <a:spcPts val="0"/>
              </a:spcBef>
              <a:spcAft>
                <a:spcPts val="0"/>
              </a:spcAft>
              <a:buFontTx/>
              <a:buChar char="-"/>
            </a:pPr>
            <a:endParaRPr lang="es-AR" sz="1350" dirty="0">
              <a:solidFill>
                <a:prstClr val="black"/>
              </a:solidFill>
              <a:latin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2B9F0DF4-BF84-A4AB-21A6-E1DC08FD66D4}"/>
              </a:ext>
            </a:extLst>
          </p:cNvPr>
          <p:cNvSpPr/>
          <p:nvPr/>
        </p:nvSpPr>
        <p:spPr>
          <a:xfrm>
            <a:off x="146154" y="3041110"/>
            <a:ext cx="8814216" cy="295675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14313" indent="-214313" algn="just" defTabSz="685800" fontAlgn="auto">
              <a:spcBef>
                <a:spcPts val="0"/>
              </a:spcBef>
              <a:spcAft>
                <a:spcPts val="0"/>
              </a:spcAft>
              <a:buFontTx/>
              <a:buChar char="-"/>
            </a:pPr>
            <a:r>
              <a:rPr lang="es-AR" sz="1350" b="1" dirty="0">
                <a:solidFill>
                  <a:prstClr val="black"/>
                </a:solidFill>
                <a:latin typeface="Times New Roman" panose="02020603050405020304" pitchFamily="18" charset="0"/>
                <a:cs typeface="Times New Roman" panose="02020603050405020304" pitchFamily="18" charset="0"/>
              </a:rPr>
              <a:t>Visualización de videos: </a:t>
            </a:r>
            <a:r>
              <a:rPr lang="es-AR" sz="1350" dirty="0">
                <a:solidFill>
                  <a:prstClr val="black"/>
                </a:solidFill>
                <a:latin typeface="Times New Roman" panose="02020603050405020304" pitchFamily="18" charset="0"/>
                <a:cs typeface="Times New Roman" panose="02020603050405020304" pitchFamily="18" charset="0"/>
              </a:rPr>
              <a:t>deberán visualizar el material disponible cuyo link se encuentra en el aula virtual Moodle, pestaña clases practicas. Las mismas son requisito para poder trabajar el día de clases que corresponda (es por este motivo que se suben con días de anticipación antes de la clase correspondiente).</a:t>
            </a:r>
          </a:p>
          <a:p>
            <a:pPr marL="214313" indent="-214313" algn="just" defTabSz="685800" fontAlgn="auto">
              <a:spcBef>
                <a:spcPts val="0"/>
              </a:spcBef>
              <a:spcAft>
                <a:spcPts val="0"/>
              </a:spcAft>
              <a:buFontTx/>
              <a:buChar char="-"/>
            </a:pPr>
            <a:r>
              <a:rPr lang="es-AR" sz="1350" b="1" dirty="0">
                <a:solidFill>
                  <a:prstClr val="black"/>
                </a:solidFill>
                <a:latin typeface="Times New Roman" panose="02020603050405020304" pitchFamily="18" charset="0"/>
                <a:cs typeface="Times New Roman" panose="02020603050405020304" pitchFamily="18" charset="0"/>
              </a:rPr>
              <a:t>Trabajos grupales: </a:t>
            </a:r>
            <a:r>
              <a:rPr lang="es-AR" sz="1350" dirty="0">
                <a:solidFill>
                  <a:prstClr val="black"/>
                </a:solidFill>
                <a:latin typeface="Times New Roman" panose="02020603050405020304" pitchFamily="18" charset="0"/>
                <a:cs typeface="Times New Roman" panose="02020603050405020304" pitchFamily="18" charset="0"/>
              </a:rPr>
              <a:t>las  clases donde se desarrollen actividades de resolución de situaciones problemas y talleres se trabajará en forma grupal. Para ello deberán asistir con los materiales solicitados, indicados en el cronograma de clases practicas.</a:t>
            </a:r>
          </a:p>
          <a:p>
            <a:pPr marL="214313" indent="-214313" algn="just" defTabSz="685800" fontAlgn="auto">
              <a:spcBef>
                <a:spcPts val="0"/>
              </a:spcBef>
              <a:spcAft>
                <a:spcPts val="0"/>
              </a:spcAft>
              <a:buFontTx/>
              <a:buChar char="-"/>
            </a:pPr>
            <a:r>
              <a:rPr lang="es-AR" sz="1350" b="1" dirty="0">
                <a:solidFill>
                  <a:prstClr val="black"/>
                </a:solidFill>
                <a:latin typeface="Times New Roman" panose="02020603050405020304" pitchFamily="18" charset="0"/>
                <a:cs typeface="Times New Roman" panose="02020603050405020304" pitchFamily="18" charset="0"/>
              </a:rPr>
              <a:t> Trabajos individuales:</a:t>
            </a:r>
            <a:r>
              <a:rPr lang="es-AR" sz="1350" dirty="0">
                <a:solidFill>
                  <a:prstClr val="black"/>
                </a:solidFill>
                <a:latin typeface="Times New Roman" panose="02020603050405020304" pitchFamily="18" charset="0"/>
                <a:cs typeface="Times New Roman" panose="02020603050405020304" pitchFamily="18" charset="0"/>
              </a:rPr>
              <a:t> las clases donde se desarrollen actividades de resolución de cartillas se trabajará en forma individual. Para ello deberán asistir con los materiales impresos, indicados en el cronograma de clases prácticas.</a:t>
            </a:r>
          </a:p>
          <a:p>
            <a:pPr marL="214313" indent="-214313" algn="just" defTabSz="685800" fontAlgn="auto">
              <a:spcBef>
                <a:spcPts val="0"/>
              </a:spcBef>
              <a:spcAft>
                <a:spcPts val="0"/>
              </a:spcAft>
              <a:buFontTx/>
              <a:buChar char="-"/>
            </a:pPr>
            <a:r>
              <a:rPr lang="es-AR" sz="1350" dirty="0">
                <a:solidFill>
                  <a:prstClr val="black"/>
                </a:solidFill>
                <a:latin typeface="Times New Roman" panose="02020603050405020304" pitchFamily="18" charset="0"/>
                <a:cs typeface="Times New Roman" panose="02020603050405020304" pitchFamily="18" charset="0"/>
              </a:rPr>
              <a:t>Los </a:t>
            </a:r>
            <a:r>
              <a:rPr lang="es-AR" sz="1350" b="1" dirty="0">
                <a:solidFill>
                  <a:prstClr val="black"/>
                </a:solidFill>
                <a:latin typeface="Times New Roman" panose="02020603050405020304" pitchFamily="18" charset="0"/>
                <a:cs typeface="Times New Roman" panose="02020603050405020304" pitchFamily="18" charset="0"/>
              </a:rPr>
              <a:t>materiales</a:t>
            </a:r>
            <a:r>
              <a:rPr lang="es-AR" sz="1350" dirty="0">
                <a:solidFill>
                  <a:prstClr val="black"/>
                </a:solidFill>
                <a:latin typeface="Times New Roman" panose="02020603050405020304" pitchFamily="18" charset="0"/>
                <a:cs typeface="Times New Roman" panose="02020603050405020304" pitchFamily="18" charset="0"/>
              </a:rPr>
              <a:t> se encuentran disponible en la página de la catedra distribuidos en tres pestañas: Bibliografía, Fichas/cartillas/plantillas proyectos y  Actividades Prácticas, según corresponda. </a:t>
            </a:r>
          </a:p>
        </p:txBody>
      </p:sp>
    </p:spTree>
    <p:extLst>
      <p:ext uri="{BB962C8B-B14F-4D97-AF65-F5344CB8AC3E}">
        <p14:creationId xmlns:p14="http://schemas.microsoft.com/office/powerpoint/2010/main" val="206188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33300"/>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5AD375A-1CD7-FD20-CE36-16870D5FED1F}"/>
              </a:ext>
            </a:extLst>
          </p:cNvPr>
          <p:cNvSpPr/>
          <p:nvPr/>
        </p:nvSpPr>
        <p:spPr>
          <a:xfrm>
            <a:off x="164891" y="171784"/>
            <a:ext cx="8814216" cy="382249"/>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1"/>
                </a:solidFill>
              </a:rPr>
              <a:t>     Metodología de trabajo de las CLASES PRÁCTICAS </a:t>
            </a:r>
          </a:p>
        </p:txBody>
      </p:sp>
      <p:pic>
        <p:nvPicPr>
          <p:cNvPr id="3" name="Imagen 2">
            <a:extLst>
              <a:ext uri="{FF2B5EF4-FFF2-40B4-BE49-F238E27FC236}">
                <a16:creationId xmlns:a16="http://schemas.microsoft.com/office/drawing/2014/main" id="{4BF226C7-C190-6694-FFFE-B2A604D9ED1C}"/>
              </a:ext>
            </a:extLst>
          </p:cNvPr>
          <p:cNvPicPr>
            <a:picLocks noChangeAspect="1"/>
          </p:cNvPicPr>
          <p:nvPr/>
        </p:nvPicPr>
        <p:blipFill>
          <a:blip r:embed="rId2"/>
          <a:stretch>
            <a:fillRect/>
          </a:stretch>
        </p:blipFill>
        <p:spPr>
          <a:xfrm>
            <a:off x="373290" y="786830"/>
            <a:ext cx="8397418" cy="4978654"/>
          </a:xfrm>
          <a:prstGeom prst="rect">
            <a:avLst/>
          </a:prstGeom>
        </p:spPr>
      </p:pic>
      <p:pic>
        <p:nvPicPr>
          <p:cNvPr id="8" name="Imagen 7">
            <a:extLst>
              <a:ext uri="{FF2B5EF4-FFF2-40B4-BE49-F238E27FC236}">
                <a16:creationId xmlns:a16="http://schemas.microsoft.com/office/drawing/2014/main" id="{8CF67205-EFA2-2990-5E8B-7E7363DC5C7F}"/>
              </a:ext>
            </a:extLst>
          </p:cNvPr>
          <p:cNvPicPr>
            <a:picLocks noChangeAspect="1"/>
          </p:cNvPicPr>
          <p:nvPr/>
        </p:nvPicPr>
        <p:blipFill>
          <a:blip r:embed="rId3"/>
          <a:srcRect t="6718" b="4529"/>
          <a:stretch>
            <a:fillRect/>
          </a:stretch>
        </p:blipFill>
        <p:spPr>
          <a:xfrm>
            <a:off x="0" y="887021"/>
            <a:ext cx="9054271" cy="935175"/>
          </a:xfrm>
          <a:prstGeom prst="rect">
            <a:avLst/>
          </a:prstGeom>
          <a:ln w="38100">
            <a:solidFill>
              <a:schemeClr val="accent2">
                <a:lumMod val="75000"/>
              </a:schemeClr>
            </a:solidFill>
          </a:ln>
        </p:spPr>
      </p:pic>
      <p:pic>
        <p:nvPicPr>
          <p:cNvPr id="10" name="Imagen 9">
            <a:extLst>
              <a:ext uri="{FF2B5EF4-FFF2-40B4-BE49-F238E27FC236}">
                <a16:creationId xmlns:a16="http://schemas.microsoft.com/office/drawing/2014/main" id="{3A71A72C-77BF-C984-F4E3-A76C4D538536}"/>
              </a:ext>
            </a:extLst>
          </p:cNvPr>
          <p:cNvPicPr>
            <a:picLocks noChangeAspect="1"/>
          </p:cNvPicPr>
          <p:nvPr/>
        </p:nvPicPr>
        <p:blipFill>
          <a:blip r:embed="rId4"/>
          <a:stretch>
            <a:fillRect/>
          </a:stretch>
        </p:blipFill>
        <p:spPr>
          <a:xfrm>
            <a:off x="-7893" y="1922387"/>
            <a:ext cx="9054271" cy="2072303"/>
          </a:xfrm>
          <a:prstGeom prst="rect">
            <a:avLst/>
          </a:prstGeom>
          <a:ln w="38100">
            <a:solidFill>
              <a:srgbClr val="FF0000"/>
            </a:solidFill>
          </a:ln>
        </p:spPr>
      </p:pic>
    </p:spTree>
    <p:extLst>
      <p:ext uri="{BB962C8B-B14F-4D97-AF65-F5344CB8AC3E}">
        <p14:creationId xmlns:p14="http://schemas.microsoft.com/office/powerpoint/2010/main" val="82772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144000" cy="6858000"/>
          </a:xfrm>
          <a:prstGeom prst="rect">
            <a:avLst/>
          </a:prstGeom>
          <a:solidFill>
            <a:srgbClr val="303B19"/>
          </a:solidFill>
        </p:spPr>
        <p:txBody>
          <a:bodyPr wrap="square" rtlCol="0">
            <a:spAutoFit/>
          </a:bodyPr>
          <a:lstStyle/>
          <a:p>
            <a:endParaRPr lang="es-AR" dirty="0">
              <a:solidFill>
                <a:prstClr val="black"/>
              </a:solidFill>
            </a:endParaRPr>
          </a:p>
        </p:txBody>
      </p:sp>
      <p:pic>
        <p:nvPicPr>
          <p:cNvPr id="7" name="Imagen 6"/>
          <p:cNvPicPr>
            <a:picLocks noChangeAspect="1"/>
          </p:cNvPicPr>
          <p:nvPr/>
        </p:nvPicPr>
        <p:blipFill>
          <a:blip r:embed="rId2"/>
          <a:stretch>
            <a:fillRect/>
          </a:stretch>
        </p:blipFill>
        <p:spPr>
          <a:xfrm>
            <a:off x="7580663" y="208467"/>
            <a:ext cx="1183473" cy="887604"/>
          </a:xfrm>
          <a:prstGeom prst="rect">
            <a:avLst/>
          </a:prstGeom>
        </p:spPr>
      </p:pic>
    </p:spTree>
    <p:extLst>
      <p:ext uri="{BB962C8B-B14F-4D97-AF65-F5344CB8AC3E}">
        <p14:creationId xmlns:p14="http://schemas.microsoft.com/office/powerpoint/2010/main" val="384852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144000" cy="6858000"/>
          </a:xfrm>
          <a:prstGeom prst="rect">
            <a:avLst/>
          </a:prstGeom>
          <a:solidFill>
            <a:srgbClr val="303B19"/>
          </a:solidFill>
        </p:spPr>
        <p:txBody>
          <a:bodyPr wrap="square" rtlCol="0">
            <a:spAutoFit/>
          </a:bodyPr>
          <a:lstStyle/>
          <a:p>
            <a:endParaRPr lang="es-AR" dirty="0">
              <a:solidFill>
                <a:prstClr val="black"/>
              </a:solidFill>
            </a:endParaRPr>
          </a:p>
        </p:txBody>
      </p:sp>
      <p:pic>
        <p:nvPicPr>
          <p:cNvPr id="3" name="Imagen 2"/>
          <p:cNvPicPr>
            <a:picLocks noChangeAspect="1"/>
          </p:cNvPicPr>
          <p:nvPr/>
        </p:nvPicPr>
        <p:blipFill>
          <a:blip r:embed="rId2"/>
          <a:stretch>
            <a:fillRect/>
          </a:stretch>
        </p:blipFill>
        <p:spPr>
          <a:xfrm>
            <a:off x="402346" y="480426"/>
            <a:ext cx="310923" cy="384081"/>
          </a:xfrm>
          <a:prstGeom prst="rect">
            <a:avLst/>
          </a:prstGeom>
        </p:spPr>
      </p:pic>
      <p:pic>
        <p:nvPicPr>
          <p:cNvPr id="7" name="Imagen 6"/>
          <p:cNvPicPr>
            <a:picLocks noChangeAspect="1"/>
          </p:cNvPicPr>
          <p:nvPr/>
        </p:nvPicPr>
        <p:blipFill>
          <a:blip r:embed="rId3"/>
          <a:stretch>
            <a:fillRect/>
          </a:stretch>
        </p:blipFill>
        <p:spPr>
          <a:xfrm>
            <a:off x="6875735" y="265075"/>
            <a:ext cx="1914313" cy="1435734"/>
          </a:xfrm>
          <a:prstGeom prst="rect">
            <a:avLst/>
          </a:prstGeom>
        </p:spPr>
      </p:pic>
      <p:sp>
        <p:nvSpPr>
          <p:cNvPr id="8" name="CuadroTexto 7"/>
          <p:cNvSpPr txBox="1"/>
          <p:nvPr/>
        </p:nvSpPr>
        <p:spPr>
          <a:xfrm>
            <a:off x="713269" y="490335"/>
            <a:ext cx="6593852" cy="4524315"/>
          </a:xfrm>
          <a:prstGeom prst="rect">
            <a:avLst/>
          </a:prstGeom>
          <a:noFill/>
        </p:spPr>
        <p:txBody>
          <a:bodyPr wrap="square" rtlCol="0">
            <a:spAutoFit/>
          </a:bodyPr>
          <a:lstStyle/>
          <a:p>
            <a:r>
              <a:rPr lang="es-AR" b="1" dirty="0">
                <a:solidFill>
                  <a:schemeClr val="bg1"/>
                </a:solidFill>
              </a:rPr>
              <a:t> Profesoras </a:t>
            </a:r>
          </a:p>
          <a:p>
            <a:endParaRPr lang="es-AR" b="1" dirty="0">
              <a:solidFill>
                <a:schemeClr val="bg1"/>
              </a:solidFill>
            </a:endParaRPr>
          </a:p>
          <a:p>
            <a:r>
              <a:rPr lang="es-AR" b="1" dirty="0">
                <a:solidFill>
                  <a:schemeClr val="bg1"/>
                </a:solidFill>
              </a:rPr>
              <a:t>	Titular: MV. Dra. Raquel Monica  Ruiz</a:t>
            </a:r>
          </a:p>
          <a:p>
            <a:r>
              <a:rPr lang="es-AR" b="1" dirty="0">
                <a:solidFill>
                  <a:schemeClr val="bg1"/>
                </a:solidFill>
              </a:rPr>
              <a:t>             </a:t>
            </a:r>
          </a:p>
          <a:p>
            <a:r>
              <a:rPr lang="es-AR" b="1" dirty="0">
                <a:solidFill>
                  <a:schemeClr val="bg1"/>
                </a:solidFill>
              </a:rPr>
              <a:t>	Adjunta: MV. Dra. Gabriela Verónica Ramírez</a:t>
            </a:r>
          </a:p>
          <a:p>
            <a:endParaRPr lang="es-AR" b="1" dirty="0">
              <a:solidFill>
                <a:schemeClr val="bg1"/>
              </a:solidFill>
            </a:endParaRPr>
          </a:p>
          <a:p>
            <a:r>
              <a:rPr lang="es-AR" b="1" dirty="0">
                <a:solidFill>
                  <a:schemeClr val="bg1"/>
                </a:solidFill>
              </a:rPr>
              <a:t>Jefe de Trabajos Prácticos:</a:t>
            </a:r>
          </a:p>
          <a:p>
            <a:endParaRPr lang="es-AR" b="1" dirty="0">
              <a:solidFill>
                <a:schemeClr val="bg1"/>
              </a:solidFill>
            </a:endParaRPr>
          </a:p>
          <a:p>
            <a:r>
              <a:rPr lang="es-AR" b="1" dirty="0">
                <a:solidFill>
                  <a:schemeClr val="bg1"/>
                </a:solidFill>
              </a:rPr>
              <a:t>	MV Dra. Elsa Agustina Alegre</a:t>
            </a:r>
          </a:p>
          <a:p>
            <a:r>
              <a:rPr lang="es-AR" b="1" dirty="0">
                <a:solidFill>
                  <a:schemeClr val="bg1"/>
                </a:solidFill>
              </a:rPr>
              <a:t>	MV Liliana Mariel Ríos Machuca</a:t>
            </a:r>
          </a:p>
          <a:p>
            <a:endParaRPr lang="es-AR" b="1" dirty="0">
              <a:solidFill>
                <a:schemeClr val="bg1"/>
              </a:solidFill>
            </a:endParaRPr>
          </a:p>
          <a:p>
            <a:r>
              <a:rPr lang="es-AR" b="1" dirty="0">
                <a:solidFill>
                  <a:schemeClr val="bg1"/>
                </a:solidFill>
              </a:rPr>
              <a:t>Auxiliar de Docencia de Primera Categoría:</a:t>
            </a:r>
          </a:p>
          <a:p>
            <a:r>
              <a:rPr lang="es-AR" b="1" dirty="0">
                <a:solidFill>
                  <a:schemeClr val="bg1"/>
                </a:solidFill>
              </a:rPr>
              <a:t>	MV Florencia Marcela Salinas</a:t>
            </a:r>
          </a:p>
          <a:p>
            <a:r>
              <a:rPr lang="es-AR" b="1" dirty="0">
                <a:solidFill>
                  <a:schemeClr val="bg1"/>
                </a:solidFill>
              </a:rPr>
              <a:t>                             </a:t>
            </a:r>
          </a:p>
          <a:p>
            <a:endParaRPr lang="es-AR" b="1" dirty="0">
              <a:solidFill>
                <a:schemeClr val="bg1"/>
              </a:solidFill>
            </a:endParaRPr>
          </a:p>
          <a:p>
            <a:r>
              <a:rPr lang="es-AR" b="1" dirty="0">
                <a:solidFill>
                  <a:schemeClr val="bg1"/>
                </a:solidFill>
              </a:rPr>
              <a:t>MV Fernández Rubio, Yessenia Belén </a:t>
            </a:r>
          </a:p>
        </p:txBody>
      </p:sp>
      <p:sp>
        <p:nvSpPr>
          <p:cNvPr id="9" name="CuadroTexto 8"/>
          <p:cNvSpPr txBox="1"/>
          <p:nvPr/>
        </p:nvSpPr>
        <p:spPr>
          <a:xfrm>
            <a:off x="557808" y="5392761"/>
            <a:ext cx="8258029" cy="400110"/>
          </a:xfrm>
          <a:prstGeom prst="rect">
            <a:avLst/>
          </a:prstGeom>
          <a:noFill/>
        </p:spPr>
        <p:txBody>
          <a:bodyPr wrap="square" rtlCol="0">
            <a:spAutoFit/>
          </a:bodyPr>
          <a:lstStyle/>
          <a:p>
            <a:r>
              <a:rPr lang="es-AR" sz="2000" dirty="0">
                <a:solidFill>
                  <a:schemeClr val="bg1"/>
                </a:solidFill>
              </a:rPr>
              <a:t>Normas de Convivencia de la Cátedra de Salud Pública</a:t>
            </a:r>
          </a:p>
        </p:txBody>
      </p:sp>
      <p:pic>
        <p:nvPicPr>
          <p:cNvPr id="10" name="Imagen 9"/>
          <p:cNvPicPr>
            <a:picLocks noChangeAspect="1"/>
          </p:cNvPicPr>
          <p:nvPr/>
        </p:nvPicPr>
        <p:blipFill>
          <a:blip r:embed="rId2"/>
          <a:stretch>
            <a:fillRect/>
          </a:stretch>
        </p:blipFill>
        <p:spPr>
          <a:xfrm>
            <a:off x="246885" y="5408790"/>
            <a:ext cx="310923" cy="384081"/>
          </a:xfrm>
          <a:prstGeom prst="rect">
            <a:avLst/>
          </a:prstGeom>
        </p:spPr>
      </p:pic>
    </p:spTree>
    <p:extLst>
      <p:ext uri="{BB962C8B-B14F-4D97-AF65-F5344CB8AC3E}">
        <p14:creationId xmlns:p14="http://schemas.microsoft.com/office/powerpoint/2010/main" val="176414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144000" cy="6858000"/>
          </a:xfrm>
          <a:prstGeom prst="rect">
            <a:avLst/>
          </a:prstGeom>
          <a:solidFill>
            <a:srgbClr val="303B19"/>
          </a:solidFill>
        </p:spPr>
        <p:txBody>
          <a:bodyPr wrap="square" rtlCol="0">
            <a:spAutoFit/>
          </a:bodyPr>
          <a:lstStyle/>
          <a:p>
            <a:endParaRPr lang="es-AR" dirty="0">
              <a:solidFill>
                <a:prstClr val="black"/>
              </a:solidFill>
            </a:endParaRPr>
          </a:p>
        </p:txBody>
      </p:sp>
      <p:pic>
        <p:nvPicPr>
          <p:cNvPr id="3" name="Imagen 2"/>
          <p:cNvPicPr>
            <a:picLocks noChangeAspect="1"/>
          </p:cNvPicPr>
          <p:nvPr/>
        </p:nvPicPr>
        <p:blipFill>
          <a:blip r:embed="rId2"/>
          <a:stretch>
            <a:fillRect/>
          </a:stretch>
        </p:blipFill>
        <p:spPr>
          <a:xfrm>
            <a:off x="190898" y="648237"/>
            <a:ext cx="310923" cy="384081"/>
          </a:xfrm>
          <a:prstGeom prst="rect">
            <a:avLst/>
          </a:prstGeom>
        </p:spPr>
      </p:pic>
      <p:sp>
        <p:nvSpPr>
          <p:cNvPr id="2" name="CuadroTexto 1"/>
          <p:cNvSpPr txBox="1"/>
          <p:nvPr/>
        </p:nvSpPr>
        <p:spPr>
          <a:xfrm>
            <a:off x="501821" y="526666"/>
            <a:ext cx="8352928" cy="5940088"/>
          </a:xfrm>
          <a:prstGeom prst="rect">
            <a:avLst/>
          </a:prstGeom>
          <a:solidFill>
            <a:schemeClr val="accent3">
              <a:lumMod val="60000"/>
              <a:lumOff val="40000"/>
            </a:schemeClr>
          </a:solidFill>
        </p:spPr>
        <p:txBody>
          <a:bodyPr wrap="square" rtlCol="0">
            <a:spAutoFit/>
          </a:bodyPr>
          <a:lstStyle/>
          <a:p>
            <a:pPr>
              <a:lnSpc>
                <a:spcPct val="150000"/>
              </a:lnSpc>
            </a:pPr>
            <a:r>
              <a:rPr lang="es-AR" sz="2000" dirty="0"/>
              <a:t>1- Actitud de respeto / Mantener una conducta formal </a:t>
            </a:r>
          </a:p>
          <a:p>
            <a:pPr>
              <a:lnSpc>
                <a:spcPct val="150000"/>
              </a:lnSpc>
            </a:pPr>
            <a:r>
              <a:rPr lang="es-AR" sz="2000" dirty="0"/>
              <a:t>2. Indumentaria  </a:t>
            </a:r>
          </a:p>
          <a:p>
            <a:pPr>
              <a:lnSpc>
                <a:spcPct val="150000"/>
              </a:lnSpc>
            </a:pPr>
            <a:r>
              <a:rPr lang="es-AR" sz="2000" dirty="0"/>
              <a:t>3-El alumno dispone de 10 minutos de tolerancia para entrar a las clases al igual que el docente.  </a:t>
            </a:r>
          </a:p>
          <a:p>
            <a:pPr>
              <a:lnSpc>
                <a:spcPct val="150000"/>
              </a:lnSpc>
            </a:pPr>
            <a:r>
              <a:rPr lang="es-AR" sz="2000" dirty="0"/>
              <a:t>4-No se podrá asistir a clases con mascotas de ningún tipo.</a:t>
            </a:r>
          </a:p>
          <a:p>
            <a:pPr>
              <a:lnSpc>
                <a:spcPct val="150000"/>
              </a:lnSpc>
            </a:pPr>
            <a:r>
              <a:rPr lang="es-AR" sz="2000" dirty="0"/>
              <a:t>5-Entrega personalizada de tarjeta/ entrega de otra tarjeta o la falsificación de la firma son faltas graves de conducta que serán penalizadas.</a:t>
            </a:r>
          </a:p>
          <a:p>
            <a:pPr>
              <a:lnSpc>
                <a:spcPct val="150000"/>
              </a:lnSpc>
            </a:pPr>
            <a:r>
              <a:rPr lang="es-AR" sz="2000" dirty="0"/>
              <a:t>6-Permanencia en el aula durante las clases/ permisos para salir.  </a:t>
            </a:r>
          </a:p>
          <a:p>
            <a:pPr>
              <a:lnSpc>
                <a:spcPct val="150000"/>
              </a:lnSpc>
            </a:pPr>
            <a:r>
              <a:rPr lang="es-AR" sz="2000" dirty="0"/>
              <a:t>7-El alumno deberá traer su material de trabajo.</a:t>
            </a:r>
          </a:p>
          <a:p>
            <a:pPr>
              <a:lnSpc>
                <a:spcPct val="150000"/>
              </a:lnSpc>
            </a:pPr>
            <a:r>
              <a:rPr lang="es-AR" sz="2000" dirty="0"/>
              <a:t>8-Durante las evaluaciones está terminantemente prohibido el uso de celular los cuales deben permanecer apagados.</a:t>
            </a:r>
          </a:p>
          <a:p>
            <a:endParaRPr lang="es-AR" sz="2000" dirty="0"/>
          </a:p>
        </p:txBody>
      </p:sp>
      <p:pic>
        <p:nvPicPr>
          <p:cNvPr id="8" name="Imagen 7"/>
          <p:cNvPicPr>
            <a:picLocks noChangeAspect="1"/>
          </p:cNvPicPr>
          <p:nvPr/>
        </p:nvPicPr>
        <p:blipFill>
          <a:blip r:embed="rId3"/>
          <a:stretch>
            <a:fillRect/>
          </a:stretch>
        </p:blipFill>
        <p:spPr>
          <a:xfrm>
            <a:off x="7652672" y="648237"/>
            <a:ext cx="1080121" cy="810090"/>
          </a:xfrm>
          <a:prstGeom prst="rect">
            <a:avLst/>
          </a:prstGeom>
        </p:spPr>
      </p:pic>
      <p:sp>
        <p:nvSpPr>
          <p:cNvPr id="6" name="CuadroTexto 5">
            <a:extLst>
              <a:ext uri="{FF2B5EF4-FFF2-40B4-BE49-F238E27FC236}">
                <a16:creationId xmlns:a16="http://schemas.microsoft.com/office/drawing/2014/main" id="{08795F50-0483-4895-A5B2-018E8C9487D5}"/>
              </a:ext>
            </a:extLst>
          </p:cNvPr>
          <p:cNvSpPr txBox="1"/>
          <p:nvPr/>
        </p:nvSpPr>
        <p:spPr>
          <a:xfrm>
            <a:off x="3419872" y="-21639"/>
            <a:ext cx="2880320" cy="369332"/>
          </a:xfrm>
          <a:prstGeom prst="rect">
            <a:avLst/>
          </a:prstGeom>
          <a:noFill/>
        </p:spPr>
        <p:txBody>
          <a:bodyPr wrap="square" rtlCol="0">
            <a:spAutoFit/>
          </a:bodyPr>
          <a:lstStyle/>
          <a:p>
            <a:r>
              <a:rPr lang="es-MX" dirty="0">
                <a:highlight>
                  <a:srgbClr val="FFFF99"/>
                </a:highlight>
              </a:rPr>
              <a:t>Normas de Convivencia</a:t>
            </a:r>
            <a:endParaRPr lang="es-AR" dirty="0">
              <a:highlight>
                <a:srgbClr val="FFFF99"/>
              </a:highlight>
            </a:endParaRPr>
          </a:p>
        </p:txBody>
      </p:sp>
    </p:spTree>
    <p:extLst>
      <p:ext uri="{BB962C8B-B14F-4D97-AF65-F5344CB8AC3E}">
        <p14:creationId xmlns:p14="http://schemas.microsoft.com/office/powerpoint/2010/main" val="163046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144000" cy="6858000"/>
          </a:xfrm>
          <a:prstGeom prst="rect">
            <a:avLst/>
          </a:prstGeom>
          <a:solidFill>
            <a:srgbClr val="303B19"/>
          </a:solidFill>
        </p:spPr>
        <p:txBody>
          <a:bodyPr wrap="square" rtlCol="0">
            <a:spAutoFit/>
          </a:bodyPr>
          <a:lstStyle/>
          <a:p>
            <a:endParaRPr lang="es-AR" dirty="0">
              <a:solidFill>
                <a:prstClr val="black"/>
              </a:solidFill>
            </a:endParaRPr>
          </a:p>
        </p:txBody>
      </p:sp>
      <p:pic>
        <p:nvPicPr>
          <p:cNvPr id="7" name="Imagen 6"/>
          <p:cNvPicPr>
            <a:picLocks noChangeAspect="1"/>
          </p:cNvPicPr>
          <p:nvPr/>
        </p:nvPicPr>
        <p:blipFill>
          <a:blip r:embed="rId2"/>
          <a:stretch>
            <a:fillRect/>
          </a:stretch>
        </p:blipFill>
        <p:spPr>
          <a:xfrm>
            <a:off x="6653351" y="4941168"/>
            <a:ext cx="2353183" cy="1764887"/>
          </a:xfrm>
          <a:prstGeom prst="rect">
            <a:avLst/>
          </a:prstGeom>
        </p:spPr>
      </p:pic>
      <p:sp>
        <p:nvSpPr>
          <p:cNvPr id="2" name="CuadroTexto 1"/>
          <p:cNvSpPr txBox="1"/>
          <p:nvPr/>
        </p:nvSpPr>
        <p:spPr>
          <a:xfrm>
            <a:off x="539552" y="2105561"/>
            <a:ext cx="8208912" cy="1323439"/>
          </a:xfrm>
          <a:prstGeom prst="rect">
            <a:avLst/>
          </a:prstGeom>
          <a:noFill/>
        </p:spPr>
        <p:txBody>
          <a:bodyPr wrap="square" rtlCol="0">
            <a:spAutoFit/>
          </a:bodyPr>
          <a:lstStyle/>
          <a:p>
            <a:pPr algn="ctr"/>
            <a:r>
              <a:rPr lang="es-AR" sz="4000" dirty="0">
                <a:solidFill>
                  <a:schemeClr val="bg1"/>
                </a:solidFill>
                <a:latin typeface="Adobe Garamond Pro Bold" panose="02020702060506020403" pitchFamily="18" charset="0"/>
              </a:rPr>
              <a:t>MODALIDAD DEL CURSADO DE SALUD PUBLICA</a:t>
            </a:r>
          </a:p>
        </p:txBody>
      </p:sp>
    </p:spTree>
    <p:extLst>
      <p:ext uri="{BB962C8B-B14F-4D97-AF65-F5344CB8AC3E}">
        <p14:creationId xmlns:p14="http://schemas.microsoft.com/office/powerpoint/2010/main" val="191100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8490"/>
            <a:ext cx="9144000" cy="6858000"/>
          </a:xfrm>
          <a:prstGeom prst="rect">
            <a:avLst/>
          </a:prstGeom>
          <a:solidFill>
            <a:srgbClr val="303B19"/>
          </a:solidFill>
        </p:spPr>
        <p:txBody>
          <a:bodyPr wrap="square" rtlCol="0">
            <a:spAutoFit/>
          </a:bodyPr>
          <a:lstStyle/>
          <a:p>
            <a:endParaRPr lang="es-AR" dirty="0">
              <a:solidFill>
                <a:prstClr val="black"/>
              </a:solidFill>
            </a:endParaRPr>
          </a:p>
        </p:txBody>
      </p:sp>
      <p:sp>
        <p:nvSpPr>
          <p:cNvPr id="2" name="CuadroTexto 1"/>
          <p:cNvSpPr txBox="1"/>
          <p:nvPr/>
        </p:nvSpPr>
        <p:spPr>
          <a:xfrm>
            <a:off x="3182116" y="49196"/>
            <a:ext cx="4320480" cy="523220"/>
          </a:xfrm>
          <a:prstGeom prst="rect">
            <a:avLst/>
          </a:prstGeom>
          <a:noFill/>
        </p:spPr>
        <p:txBody>
          <a:bodyPr wrap="square" rtlCol="0">
            <a:spAutoFit/>
          </a:bodyPr>
          <a:lstStyle/>
          <a:p>
            <a:r>
              <a:rPr lang="es-AR" sz="2800" dirty="0">
                <a:solidFill>
                  <a:schemeClr val="bg1"/>
                </a:solidFill>
              </a:rPr>
              <a:t>DICTADO DE CLASES  </a:t>
            </a:r>
          </a:p>
        </p:txBody>
      </p:sp>
      <p:sp>
        <p:nvSpPr>
          <p:cNvPr id="3" name="CuadroTexto 2"/>
          <p:cNvSpPr txBox="1"/>
          <p:nvPr/>
        </p:nvSpPr>
        <p:spPr>
          <a:xfrm>
            <a:off x="-20662" y="1410136"/>
            <a:ext cx="4610582" cy="830997"/>
          </a:xfrm>
          <a:prstGeom prst="rect">
            <a:avLst/>
          </a:prstGeom>
          <a:noFill/>
        </p:spPr>
        <p:txBody>
          <a:bodyPr wrap="square" rtlCol="0">
            <a:spAutoFit/>
          </a:bodyPr>
          <a:lstStyle/>
          <a:p>
            <a:r>
              <a:rPr lang="es-AR" sz="2400" dirty="0">
                <a:solidFill>
                  <a:schemeClr val="bg1"/>
                </a:solidFill>
              </a:rPr>
              <a:t>CLASES DE INTRODUCCIÓN</a:t>
            </a:r>
            <a:r>
              <a:rPr lang="es-AR" sz="2400" u="sng" dirty="0">
                <a:solidFill>
                  <a:schemeClr val="bg1"/>
                </a:solidFill>
              </a:rPr>
              <a:t> </a:t>
            </a:r>
            <a:r>
              <a:rPr lang="es-AR" sz="2400" dirty="0">
                <a:solidFill>
                  <a:schemeClr val="bg1"/>
                </a:solidFill>
              </a:rPr>
              <a:t>PRÁCTICA (TEÓRICOS)</a:t>
            </a:r>
          </a:p>
        </p:txBody>
      </p:sp>
      <p:sp>
        <p:nvSpPr>
          <p:cNvPr id="5" name="CuadroTexto 4"/>
          <p:cNvSpPr txBox="1"/>
          <p:nvPr/>
        </p:nvSpPr>
        <p:spPr>
          <a:xfrm>
            <a:off x="3275856" y="471907"/>
            <a:ext cx="3672408" cy="830997"/>
          </a:xfrm>
          <a:prstGeom prst="rect">
            <a:avLst/>
          </a:prstGeom>
          <a:noFill/>
        </p:spPr>
        <p:txBody>
          <a:bodyPr wrap="square" rtlCol="0">
            <a:spAutoFit/>
          </a:bodyPr>
          <a:lstStyle/>
          <a:p>
            <a:pPr algn="ctr"/>
            <a:r>
              <a:rPr lang="es-AR" sz="2800" b="1" dirty="0">
                <a:solidFill>
                  <a:srgbClr val="FFC000"/>
                </a:solidFill>
              </a:rPr>
              <a:t>MARTES  y JUEVES </a:t>
            </a:r>
            <a:r>
              <a:rPr lang="es-AR" sz="2000" b="1" dirty="0">
                <a:solidFill>
                  <a:schemeClr val="bg1"/>
                </a:solidFill>
              </a:rPr>
              <a:t>(8:00 a  13:15 hs)</a:t>
            </a:r>
            <a:r>
              <a:rPr lang="es-AR" sz="2000" dirty="0">
                <a:solidFill>
                  <a:schemeClr val="bg1"/>
                </a:solidFill>
              </a:rPr>
              <a:t> </a:t>
            </a:r>
          </a:p>
        </p:txBody>
      </p:sp>
      <p:sp>
        <p:nvSpPr>
          <p:cNvPr id="7" name="CuadroTexto 6"/>
          <p:cNvSpPr txBox="1"/>
          <p:nvPr/>
        </p:nvSpPr>
        <p:spPr>
          <a:xfrm>
            <a:off x="4859904" y="1393426"/>
            <a:ext cx="2808439" cy="830997"/>
          </a:xfrm>
          <a:prstGeom prst="rect">
            <a:avLst/>
          </a:prstGeom>
          <a:solidFill>
            <a:schemeClr val="bg1">
              <a:lumMod val="75000"/>
            </a:schemeClr>
          </a:solidFill>
        </p:spPr>
        <p:txBody>
          <a:bodyPr wrap="square" rtlCol="0">
            <a:spAutoFit/>
          </a:bodyPr>
          <a:lstStyle/>
          <a:p>
            <a:pPr algn="just"/>
            <a:r>
              <a:rPr lang="es-AR" sz="2400" dirty="0"/>
              <a:t>martes </a:t>
            </a:r>
          </a:p>
          <a:p>
            <a:pPr algn="just"/>
            <a:r>
              <a:rPr lang="es-AR" sz="2400" dirty="0"/>
              <a:t>Salón “C” 8:00 h </a:t>
            </a:r>
          </a:p>
        </p:txBody>
      </p:sp>
      <p:sp>
        <p:nvSpPr>
          <p:cNvPr id="8" name="CuadroTexto 7"/>
          <p:cNvSpPr txBox="1"/>
          <p:nvPr/>
        </p:nvSpPr>
        <p:spPr>
          <a:xfrm>
            <a:off x="174266" y="3791608"/>
            <a:ext cx="3816170" cy="523220"/>
          </a:xfrm>
          <a:prstGeom prst="rect">
            <a:avLst/>
          </a:prstGeom>
          <a:noFill/>
        </p:spPr>
        <p:txBody>
          <a:bodyPr wrap="square" rtlCol="0">
            <a:spAutoFit/>
          </a:bodyPr>
          <a:lstStyle/>
          <a:p>
            <a:r>
              <a:rPr lang="es-AR" sz="2800" u="sng" dirty="0">
                <a:solidFill>
                  <a:schemeClr val="bg1"/>
                </a:solidFill>
              </a:rPr>
              <a:t>CLASES PRÁCTICAS</a:t>
            </a:r>
          </a:p>
        </p:txBody>
      </p:sp>
      <p:cxnSp>
        <p:nvCxnSpPr>
          <p:cNvPr id="9" name="Conector recto de flecha 8"/>
          <p:cNvCxnSpPr/>
          <p:nvPr/>
        </p:nvCxnSpPr>
        <p:spPr>
          <a:xfrm>
            <a:off x="3762097" y="1916832"/>
            <a:ext cx="95471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3890513" y="4053218"/>
            <a:ext cx="90940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249323" y="2699816"/>
            <a:ext cx="3747592" cy="646331"/>
          </a:xfrm>
          <a:prstGeom prst="rect">
            <a:avLst/>
          </a:prstGeom>
          <a:solidFill>
            <a:schemeClr val="bg1"/>
          </a:solidFill>
        </p:spPr>
        <p:txBody>
          <a:bodyPr wrap="square" rtlCol="0">
            <a:spAutoFit/>
          </a:bodyPr>
          <a:lstStyle/>
          <a:p>
            <a:pPr algn="ctr"/>
            <a:r>
              <a:rPr lang="es-AR" dirty="0"/>
              <a:t>2 TALLERES de Jornada completa</a:t>
            </a:r>
          </a:p>
          <a:p>
            <a:pPr algn="ctr"/>
            <a:r>
              <a:rPr lang="es-AR" dirty="0"/>
              <a:t>(martes y jueves) </a:t>
            </a:r>
          </a:p>
        </p:txBody>
      </p:sp>
      <p:sp>
        <p:nvSpPr>
          <p:cNvPr id="11" name="CuadroTexto 10">
            <a:extLst>
              <a:ext uri="{FF2B5EF4-FFF2-40B4-BE49-F238E27FC236}">
                <a16:creationId xmlns:a16="http://schemas.microsoft.com/office/drawing/2014/main" id="{00A4C7CB-A4F8-4199-B93F-011A1A3763E6}"/>
              </a:ext>
            </a:extLst>
          </p:cNvPr>
          <p:cNvSpPr txBox="1"/>
          <p:nvPr/>
        </p:nvSpPr>
        <p:spPr>
          <a:xfrm>
            <a:off x="166521" y="146900"/>
            <a:ext cx="2789705" cy="1015663"/>
          </a:xfrm>
          <a:prstGeom prst="rect">
            <a:avLst/>
          </a:prstGeom>
          <a:solidFill>
            <a:schemeClr val="accent3">
              <a:lumMod val="60000"/>
              <a:lumOff val="40000"/>
            </a:schemeClr>
          </a:solidFill>
        </p:spPr>
        <p:txBody>
          <a:bodyPr wrap="square" rtlCol="0">
            <a:spAutoFit/>
          </a:bodyPr>
          <a:lstStyle/>
          <a:p>
            <a:r>
              <a:rPr lang="es-MX" sz="2000" dirty="0"/>
              <a:t>Cuatrimestral</a:t>
            </a:r>
          </a:p>
          <a:p>
            <a:r>
              <a:rPr lang="es-MX" sz="2000" dirty="0"/>
              <a:t>Regular</a:t>
            </a:r>
          </a:p>
          <a:p>
            <a:r>
              <a:rPr lang="es-MX" sz="2000" dirty="0"/>
              <a:t>Carga horaria 60 hs</a:t>
            </a:r>
            <a:endParaRPr lang="es-AR" sz="2000" dirty="0"/>
          </a:p>
        </p:txBody>
      </p:sp>
      <p:sp>
        <p:nvSpPr>
          <p:cNvPr id="21" name="CuadroTexto 20"/>
          <p:cNvSpPr txBox="1"/>
          <p:nvPr/>
        </p:nvSpPr>
        <p:spPr>
          <a:xfrm>
            <a:off x="51557" y="5114232"/>
            <a:ext cx="3938880" cy="646331"/>
          </a:xfrm>
          <a:prstGeom prst="rect">
            <a:avLst/>
          </a:prstGeom>
          <a:solidFill>
            <a:schemeClr val="bg1"/>
          </a:solidFill>
        </p:spPr>
        <p:txBody>
          <a:bodyPr wrap="square" rtlCol="0">
            <a:spAutoFit/>
          </a:bodyPr>
          <a:lstStyle/>
          <a:p>
            <a:pPr algn="ctr"/>
            <a:r>
              <a:rPr lang="es-AR" dirty="0"/>
              <a:t>4 TALLERES de Temas de </a:t>
            </a:r>
          </a:p>
          <a:p>
            <a:pPr algn="ctr"/>
            <a:r>
              <a:rPr lang="es-AR" dirty="0"/>
              <a:t>clases Prácticas </a:t>
            </a:r>
          </a:p>
        </p:txBody>
      </p:sp>
      <p:sp>
        <p:nvSpPr>
          <p:cNvPr id="13" name="CuadroTexto 12"/>
          <p:cNvSpPr txBox="1"/>
          <p:nvPr/>
        </p:nvSpPr>
        <p:spPr>
          <a:xfrm>
            <a:off x="4859905" y="2393397"/>
            <a:ext cx="3915132" cy="923330"/>
          </a:xfrm>
          <a:prstGeom prst="rect">
            <a:avLst/>
          </a:prstGeom>
          <a:solidFill>
            <a:schemeClr val="bg1"/>
          </a:solidFill>
        </p:spPr>
        <p:txBody>
          <a:bodyPr wrap="square" rtlCol="0">
            <a:spAutoFit/>
          </a:bodyPr>
          <a:lstStyle/>
          <a:p>
            <a:r>
              <a:rPr lang="es-AR" dirty="0"/>
              <a:t>Se dictarán en el Salón “C” con una duración total de tres horas y media y se iniciarán a las 8:00 hs</a:t>
            </a:r>
          </a:p>
        </p:txBody>
      </p:sp>
      <p:cxnSp>
        <p:nvCxnSpPr>
          <p:cNvPr id="16" name="Conector recto de flecha 15"/>
          <p:cNvCxnSpPr>
            <a:cxnSpLocks/>
          </p:cNvCxnSpPr>
          <p:nvPr/>
        </p:nvCxnSpPr>
        <p:spPr>
          <a:xfrm>
            <a:off x="4203478" y="2924944"/>
            <a:ext cx="513331"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4848239" y="3609931"/>
            <a:ext cx="3926798" cy="830997"/>
          </a:xfrm>
          <a:prstGeom prst="rect">
            <a:avLst/>
          </a:prstGeom>
          <a:solidFill>
            <a:schemeClr val="bg1">
              <a:lumMod val="75000"/>
            </a:schemeClr>
          </a:solidFill>
        </p:spPr>
        <p:txBody>
          <a:bodyPr wrap="square" rtlCol="0">
            <a:spAutoFit/>
          </a:bodyPr>
          <a:lstStyle/>
          <a:p>
            <a:pPr algn="just"/>
            <a:r>
              <a:rPr lang="es-AR" sz="2400" dirty="0"/>
              <a:t>martes y jueves.</a:t>
            </a:r>
          </a:p>
          <a:p>
            <a:pPr algn="just"/>
            <a:r>
              <a:rPr lang="es-AR" sz="2400" dirty="0"/>
              <a:t>Salón ”C” y Salón Schiffo </a:t>
            </a:r>
          </a:p>
        </p:txBody>
      </p:sp>
      <p:sp>
        <p:nvSpPr>
          <p:cNvPr id="19" name="CuadroTexto 18"/>
          <p:cNvSpPr txBox="1"/>
          <p:nvPr/>
        </p:nvSpPr>
        <p:spPr>
          <a:xfrm>
            <a:off x="4848239" y="5187798"/>
            <a:ext cx="3926798" cy="646331"/>
          </a:xfrm>
          <a:prstGeom prst="rect">
            <a:avLst/>
          </a:prstGeom>
          <a:solidFill>
            <a:schemeClr val="bg1"/>
          </a:solidFill>
        </p:spPr>
        <p:txBody>
          <a:bodyPr wrap="square" rtlCol="0">
            <a:spAutoFit/>
          </a:bodyPr>
          <a:lstStyle/>
          <a:p>
            <a:r>
              <a:rPr lang="es-AR" dirty="0"/>
              <a:t>Se desarrollarán en el espacio</a:t>
            </a:r>
          </a:p>
          <a:p>
            <a:r>
              <a:rPr lang="es-AR" dirty="0"/>
              <a:t> de Clases Prácticas</a:t>
            </a:r>
          </a:p>
        </p:txBody>
      </p:sp>
      <p:cxnSp>
        <p:nvCxnSpPr>
          <p:cNvPr id="23" name="Conector recto de flecha 22"/>
          <p:cNvCxnSpPr/>
          <p:nvPr/>
        </p:nvCxnSpPr>
        <p:spPr>
          <a:xfrm flipV="1">
            <a:off x="4211960" y="5437397"/>
            <a:ext cx="504849" cy="2832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027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144000" cy="6858000"/>
          </a:xfrm>
          <a:prstGeom prst="rect">
            <a:avLst/>
          </a:prstGeom>
          <a:solidFill>
            <a:srgbClr val="303B19"/>
          </a:solidFill>
        </p:spPr>
        <p:txBody>
          <a:bodyPr wrap="square" rtlCol="0">
            <a:spAutoFit/>
          </a:bodyPr>
          <a:lstStyle/>
          <a:p>
            <a:endParaRPr lang="es-AR" dirty="0">
              <a:solidFill>
                <a:prstClr val="black"/>
              </a:solidFill>
            </a:endParaRPr>
          </a:p>
        </p:txBody>
      </p:sp>
      <p:graphicFrame>
        <p:nvGraphicFramePr>
          <p:cNvPr id="5" name="Tabla 4">
            <a:extLst>
              <a:ext uri="{FF2B5EF4-FFF2-40B4-BE49-F238E27FC236}">
                <a16:creationId xmlns:a16="http://schemas.microsoft.com/office/drawing/2014/main" id="{5B2F7A90-C31A-40FC-B663-6CEC09B07117}"/>
              </a:ext>
            </a:extLst>
          </p:cNvPr>
          <p:cNvGraphicFramePr>
            <a:graphicFrameLocks noGrp="1"/>
          </p:cNvGraphicFramePr>
          <p:nvPr>
            <p:extLst>
              <p:ext uri="{D42A27DB-BD31-4B8C-83A1-F6EECF244321}">
                <p14:modId xmlns:p14="http://schemas.microsoft.com/office/powerpoint/2010/main" val="2705736078"/>
              </p:ext>
            </p:extLst>
          </p:nvPr>
        </p:nvGraphicFramePr>
        <p:xfrm>
          <a:off x="395536" y="612658"/>
          <a:ext cx="8460939" cy="3096919"/>
        </p:xfrm>
        <a:graphic>
          <a:graphicData uri="http://schemas.openxmlformats.org/drawingml/2006/table">
            <a:tbl>
              <a:tblPr firstRow="1" firstCol="1" bandRow="1">
                <a:tableStyleId>{5C22544A-7EE6-4342-B048-85BDC9FD1C3A}</a:tableStyleId>
              </a:tblPr>
              <a:tblGrid>
                <a:gridCol w="2331488">
                  <a:extLst>
                    <a:ext uri="{9D8B030D-6E8A-4147-A177-3AD203B41FA5}">
                      <a16:colId xmlns:a16="http://schemas.microsoft.com/office/drawing/2014/main" val="770589708"/>
                    </a:ext>
                  </a:extLst>
                </a:gridCol>
                <a:gridCol w="1912808">
                  <a:extLst>
                    <a:ext uri="{9D8B030D-6E8A-4147-A177-3AD203B41FA5}">
                      <a16:colId xmlns:a16="http://schemas.microsoft.com/office/drawing/2014/main" val="2424716466"/>
                    </a:ext>
                  </a:extLst>
                </a:gridCol>
                <a:gridCol w="2428175">
                  <a:extLst>
                    <a:ext uri="{9D8B030D-6E8A-4147-A177-3AD203B41FA5}">
                      <a16:colId xmlns:a16="http://schemas.microsoft.com/office/drawing/2014/main" val="2883523281"/>
                    </a:ext>
                  </a:extLst>
                </a:gridCol>
                <a:gridCol w="1788468">
                  <a:extLst>
                    <a:ext uri="{9D8B030D-6E8A-4147-A177-3AD203B41FA5}">
                      <a16:colId xmlns:a16="http://schemas.microsoft.com/office/drawing/2014/main" val="1914722312"/>
                    </a:ext>
                  </a:extLst>
                </a:gridCol>
              </a:tblGrid>
              <a:tr h="379526">
                <a:tc gridSpan="4">
                  <a:txBody>
                    <a:bodyPr/>
                    <a:lstStyle/>
                    <a:p>
                      <a:pPr algn="l">
                        <a:lnSpc>
                          <a:spcPct val="107000"/>
                        </a:lnSpc>
                        <a:spcAft>
                          <a:spcPts val="800"/>
                        </a:spcAft>
                      </a:pPr>
                      <a:r>
                        <a:rPr lang="es-AR" sz="1800" kern="100" dirty="0">
                          <a:effectLst/>
                        </a:rPr>
                        <a:t>             MARTES                                                                 MARTES</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4089666246"/>
                  </a:ext>
                </a:extLst>
              </a:tr>
              <a:tr h="450426">
                <a:tc>
                  <a:txBody>
                    <a:bodyPr/>
                    <a:lstStyle/>
                    <a:p>
                      <a:pPr algn="ctr">
                        <a:lnSpc>
                          <a:spcPct val="107000"/>
                        </a:lnSpc>
                        <a:spcAft>
                          <a:spcPts val="800"/>
                        </a:spcAft>
                      </a:pPr>
                      <a:r>
                        <a:rPr lang="es-AR" sz="2000" kern="100" dirty="0">
                          <a:solidFill>
                            <a:srgbClr val="FF0000"/>
                          </a:solidFill>
                          <a:effectLst/>
                        </a:rPr>
                        <a:t>TEÓRICOS</a:t>
                      </a:r>
                    </a:p>
                    <a:p>
                      <a:pPr algn="ctr">
                        <a:lnSpc>
                          <a:spcPct val="107000"/>
                        </a:lnSpc>
                        <a:spcAft>
                          <a:spcPts val="800"/>
                        </a:spcAft>
                      </a:pPr>
                      <a:r>
                        <a:rPr lang="es-AR" sz="1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(Clases de introducción práctica)</a:t>
                      </a:r>
                      <a:endParaRPr lang="es-419" sz="1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800"/>
                        </a:spcAft>
                      </a:pPr>
                      <a:r>
                        <a:rPr lang="es-AR" sz="1800" b="1" kern="100" dirty="0">
                          <a:solidFill>
                            <a:srgbClr val="FF0000"/>
                          </a:solidFill>
                          <a:effectLst/>
                        </a:rPr>
                        <a:t>PRÁCTICOS</a:t>
                      </a:r>
                      <a:endParaRPr lang="es-419"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951304930"/>
                  </a:ext>
                </a:extLst>
              </a:tr>
              <a:tr h="379526">
                <a:tc>
                  <a:txBody>
                    <a:bodyPr/>
                    <a:lstStyle/>
                    <a:p>
                      <a:pPr algn="ctr">
                        <a:lnSpc>
                          <a:spcPct val="107000"/>
                        </a:lnSpc>
                        <a:spcAft>
                          <a:spcPts val="800"/>
                        </a:spcAft>
                      </a:pPr>
                      <a:endParaRPr lang="es-419"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1800" kern="100" dirty="0">
                          <a:effectLst/>
                        </a:rPr>
                        <a:t>Comisión 1</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1800" kern="100">
                          <a:effectLst/>
                        </a:rPr>
                        <a:t>Comisión 2</a:t>
                      </a:r>
                      <a:endParaRPr lang="es-419"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AR" sz="1800" kern="100" dirty="0">
                          <a:effectLst/>
                        </a:rPr>
                        <a:t>Comisión 3</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2633689"/>
                  </a:ext>
                </a:extLst>
              </a:tr>
              <a:tr h="379526">
                <a:tc>
                  <a:txBody>
                    <a:bodyPr/>
                    <a:lstStyle/>
                    <a:p>
                      <a:pPr algn="l">
                        <a:lnSpc>
                          <a:spcPct val="107000"/>
                        </a:lnSpc>
                        <a:spcAft>
                          <a:spcPts val="800"/>
                        </a:spcAft>
                      </a:pPr>
                      <a:r>
                        <a:rPr lang="es-AR" sz="2000" kern="100" dirty="0">
                          <a:effectLst/>
                        </a:rPr>
                        <a:t>De 8 a 9.30 hs</a:t>
                      </a:r>
                      <a:endParaRPr lang="es-419"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AR" sz="1800" kern="100" dirty="0">
                          <a:effectLst/>
                        </a:rPr>
                        <a:t>9.45 a 11:15 hs </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AR" sz="1800" kern="100" dirty="0">
                          <a:effectLst/>
                        </a:rPr>
                        <a:t>9.45 a 11:15 hs</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AR" sz="1800" kern="100" dirty="0">
                          <a:effectLst/>
                        </a:rPr>
                        <a:t>11:30 a 13:00 hs </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6346144"/>
                  </a:ext>
                </a:extLst>
              </a:tr>
              <a:tr h="379526">
                <a:tc>
                  <a:txBody>
                    <a:bodyPr/>
                    <a:lstStyle/>
                    <a:p>
                      <a:pPr algn="l">
                        <a:lnSpc>
                          <a:spcPct val="107000"/>
                        </a:lnSpc>
                        <a:spcAft>
                          <a:spcPts val="800"/>
                        </a:spcAft>
                      </a:pPr>
                      <a:r>
                        <a:rPr lang="es-AR" sz="2000" kern="100" dirty="0">
                          <a:effectLst/>
                        </a:rPr>
                        <a:t>Salón “C”</a:t>
                      </a:r>
                      <a:endParaRPr lang="es-419"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AR" sz="1800" kern="100" dirty="0">
                          <a:effectLst/>
                        </a:rPr>
                        <a:t>Salón C</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AR" sz="1800" kern="100" dirty="0">
                          <a:effectLst/>
                        </a:rPr>
                        <a:t>Salón Schiffo</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AR" sz="1800" kern="100" dirty="0">
                          <a:effectLst/>
                        </a:rPr>
                        <a:t>Salón Schiffo  </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4204132"/>
                  </a:ext>
                </a:extLst>
              </a:tr>
              <a:tr h="704610">
                <a:tc>
                  <a:txBody>
                    <a:bodyPr/>
                    <a:lstStyle/>
                    <a:p>
                      <a:pPr algn="l">
                        <a:lnSpc>
                          <a:spcPct val="107000"/>
                        </a:lnSpc>
                        <a:spcAft>
                          <a:spcPts val="800"/>
                        </a:spcAft>
                      </a:pPr>
                      <a:r>
                        <a:rPr lang="es-AR" sz="1600" kern="100" dirty="0">
                          <a:effectLst/>
                        </a:rPr>
                        <a:t>Dra. Ruiz Raquel</a:t>
                      </a:r>
                      <a:endParaRPr lang="es-419" sz="1600" kern="100" dirty="0">
                        <a:effectLst/>
                      </a:endParaRPr>
                    </a:p>
                    <a:p>
                      <a:pPr algn="l">
                        <a:lnSpc>
                          <a:spcPct val="107000"/>
                        </a:lnSpc>
                        <a:spcAft>
                          <a:spcPts val="800"/>
                        </a:spcAft>
                      </a:pPr>
                      <a:r>
                        <a:rPr lang="es-AR" sz="1600" kern="100" dirty="0">
                          <a:effectLst/>
                        </a:rPr>
                        <a:t>Dra. Ramírez Gabriela</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AR" sz="1800" kern="100" dirty="0">
                          <a:effectLst/>
                        </a:rPr>
                        <a:t>Agustina Alegre</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AR" sz="1800" kern="100" dirty="0">
                          <a:effectLst/>
                        </a:rPr>
                        <a:t>Liliana Ríos Machuca</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AR" sz="1800" kern="100" dirty="0">
                          <a:effectLst/>
                        </a:rPr>
                        <a:t>Florencia Salinas</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4941316"/>
                  </a:ext>
                </a:extLst>
              </a:tr>
            </a:tbl>
          </a:graphicData>
        </a:graphic>
      </p:graphicFrame>
      <p:sp>
        <p:nvSpPr>
          <p:cNvPr id="6" name="CuadroTexto 5">
            <a:extLst>
              <a:ext uri="{FF2B5EF4-FFF2-40B4-BE49-F238E27FC236}">
                <a16:creationId xmlns:a16="http://schemas.microsoft.com/office/drawing/2014/main" id="{86AA3E38-8EC2-4F25-8366-C0D67436E6ED}"/>
              </a:ext>
            </a:extLst>
          </p:cNvPr>
          <p:cNvSpPr txBox="1"/>
          <p:nvPr/>
        </p:nvSpPr>
        <p:spPr>
          <a:xfrm>
            <a:off x="2021193" y="119920"/>
            <a:ext cx="2470004" cy="338554"/>
          </a:xfrm>
          <a:prstGeom prst="rect">
            <a:avLst/>
          </a:prstGeom>
          <a:noFill/>
        </p:spPr>
        <p:txBody>
          <a:bodyPr wrap="square" rtlCol="0">
            <a:spAutoFit/>
          </a:bodyPr>
          <a:lstStyle/>
          <a:p>
            <a:r>
              <a:rPr lang="es-AR" sz="1600" dirty="0">
                <a:solidFill>
                  <a:schemeClr val="bg1"/>
                </a:solidFill>
              </a:rPr>
              <a:t>DICTADO DE CLASES  </a:t>
            </a:r>
          </a:p>
        </p:txBody>
      </p:sp>
      <p:sp>
        <p:nvSpPr>
          <p:cNvPr id="8" name="CuadroTexto 7">
            <a:extLst>
              <a:ext uri="{FF2B5EF4-FFF2-40B4-BE49-F238E27FC236}">
                <a16:creationId xmlns:a16="http://schemas.microsoft.com/office/drawing/2014/main" id="{C67BB771-BDB8-4943-B1F0-56CB1348398D}"/>
              </a:ext>
            </a:extLst>
          </p:cNvPr>
          <p:cNvSpPr txBox="1"/>
          <p:nvPr/>
        </p:nvSpPr>
        <p:spPr>
          <a:xfrm>
            <a:off x="4139952" y="89142"/>
            <a:ext cx="4491196" cy="369332"/>
          </a:xfrm>
          <a:prstGeom prst="rect">
            <a:avLst/>
          </a:prstGeom>
          <a:noFill/>
        </p:spPr>
        <p:txBody>
          <a:bodyPr wrap="square" rtlCol="0">
            <a:spAutoFit/>
          </a:bodyPr>
          <a:lstStyle/>
          <a:p>
            <a:pPr algn="ctr"/>
            <a:r>
              <a:rPr lang="es-AR" b="1" dirty="0">
                <a:solidFill>
                  <a:srgbClr val="FFC000"/>
                </a:solidFill>
              </a:rPr>
              <a:t>: MARTES  y JUEVES </a:t>
            </a:r>
            <a:r>
              <a:rPr lang="es-AR" b="1" dirty="0">
                <a:solidFill>
                  <a:schemeClr val="bg1"/>
                </a:solidFill>
              </a:rPr>
              <a:t>(8:00 a  13:15 hs)</a:t>
            </a:r>
            <a:r>
              <a:rPr lang="es-AR" dirty="0">
                <a:solidFill>
                  <a:schemeClr val="bg1"/>
                </a:solidFill>
              </a:rPr>
              <a:t> </a:t>
            </a:r>
          </a:p>
        </p:txBody>
      </p:sp>
      <p:sp>
        <p:nvSpPr>
          <p:cNvPr id="3" name="Flecha: hacia abajo 2">
            <a:extLst>
              <a:ext uri="{FF2B5EF4-FFF2-40B4-BE49-F238E27FC236}">
                <a16:creationId xmlns:a16="http://schemas.microsoft.com/office/drawing/2014/main" id="{43680C63-5A0B-4BCF-A632-375CD6D47A8C}"/>
              </a:ext>
            </a:extLst>
          </p:cNvPr>
          <p:cNvSpPr/>
          <p:nvPr/>
        </p:nvSpPr>
        <p:spPr>
          <a:xfrm>
            <a:off x="1457642" y="3657373"/>
            <a:ext cx="288032" cy="38506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CuadroTexto 8">
            <a:extLst>
              <a:ext uri="{FF2B5EF4-FFF2-40B4-BE49-F238E27FC236}">
                <a16:creationId xmlns:a16="http://schemas.microsoft.com/office/drawing/2014/main" id="{BDA69F7C-AA0C-4B2F-B35B-8A7A7EEED9D9}"/>
              </a:ext>
            </a:extLst>
          </p:cNvPr>
          <p:cNvSpPr txBox="1"/>
          <p:nvPr/>
        </p:nvSpPr>
        <p:spPr>
          <a:xfrm>
            <a:off x="152812" y="104254"/>
            <a:ext cx="1754892" cy="461665"/>
          </a:xfrm>
          <a:prstGeom prst="rect">
            <a:avLst/>
          </a:prstGeom>
          <a:solidFill>
            <a:srgbClr val="303B19"/>
          </a:solidFill>
        </p:spPr>
        <p:txBody>
          <a:bodyPr wrap="square" rtlCol="0">
            <a:spAutoFit/>
          </a:bodyPr>
          <a:lstStyle/>
          <a:p>
            <a:r>
              <a:rPr lang="es-MX" sz="1200" dirty="0">
                <a:solidFill>
                  <a:schemeClr val="bg1"/>
                </a:solidFill>
              </a:rPr>
              <a:t>Cuatrimestral /Regular</a:t>
            </a:r>
          </a:p>
          <a:p>
            <a:r>
              <a:rPr lang="es-MX" sz="1200" dirty="0">
                <a:solidFill>
                  <a:schemeClr val="bg1"/>
                </a:solidFill>
              </a:rPr>
              <a:t>Carga horaria 60 hs</a:t>
            </a:r>
            <a:endParaRPr lang="es-AR" sz="1200" dirty="0">
              <a:solidFill>
                <a:schemeClr val="bg1"/>
              </a:solidFill>
            </a:endParaRPr>
          </a:p>
        </p:txBody>
      </p:sp>
      <p:graphicFrame>
        <p:nvGraphicFramePr>
          <p:cNvPr id="10" name="Tabla 9">
            <a:extLst>
              <a:ext uri="{FF2B5EF4-FFF2-40B4-BE49-F238E27FC236}">
                <a16:creationId xmlns:a16="http://schemas.microsoft.com/office/drawing/2014/main" id="{B5FA6480-194A-4ADD-8F20-811AFE46844E}"/>
              </a:ext>
            </a:extLst>
          </p:cNvPr>
          <p:cNvGraphicFramePr>
            <a:graphicFrameLocks noGrp="1"/>
          </p:cNvGraphicFramePr>
          <p:nvPr>
            <p:extLst>
              <p:ext uri="{D42A27DB-BD31-4B8C-83A1-F6EECF244321}">
                <p14:modId xmlns:p14="http://schemas.microsoft.com/office/powerpoint/2010/main" val="3031963587"/>
              </p:ext>
            </p:extLst>
          </p:nvPr>
        </p:nvGraphicFramePr>
        <p:xfrm>
          <a:off x="3203316" y="3872887"/>
          <a:ext cx="5567364" cy="2106904"/>
        </p:xfrm>
        <a:graphic>
          <a:graphicData uri="http://schemas.openxmlformats.org/drawingml/2006/table">
            <a:tbl>
              <a:tblPr firstRow="1" firstCol="1" bandRow="1">
                <a:tableStyleId>{5C22544A-7EE6-4342-B048-85BDC9FD1C3A}</a:tableStyleId>
              </a:tblPr>
              <a:tblGrid>
                <a:gridCol w="1855569">
                  <a:extLst>
                    <a:ext uri="{9D8B030D-6E8A-4147-A177-3AD203B41FA5}">
                      <a16:colId xmlns:a16="http://schemas.microsoft.com/office/drawing/2014/main" val="4208918978"/>
                    </a:ext>
                  </a:extLst>
                </a:gridCol>
                <a:gridCol w="1855569">
                  <a:extLst>
                    <a:ext uri="{9D8B030D-6E8A-4147-A177-3AD203B41FA5}">
                      <a16:colId xmlns:a16="http://schemas.microsoft.com/office/drawing/2014/main" val="3779127852"/>
                    </a:ext>
                  </a:extLst>
                </a:gridCol>
                <a:gridCol w="1856226">
                  <a:extLst>
                    <a:ext uri="{9D8B030D-6E8A-4147-A177-3AD203B41FA5}">
                      <a16:colId xmlns:a16="http://schemas.microsoft.com/office/drawing/2014/main" val="3154245109"/>
                    </a:ext>
                  </a:extLst>
                </a:gridCol>
              </a:tblGrid>
              <a:tr h="317990">
                <a:tc gridSpan="3">
                  <a:txBody>
                    <a:bodyPr/>
                    <a:lstStyle/>
                    <a:p>
                      <a:pPr algn="ctr">
                        <a:lnSpc>
                          <a:spcPct val="107000"/>
                        </a:lnSpc>
                        <a:spcAft>
                          <a:spcPts val="800"/>
                        </a:spcAft>
                      </a:pPr>
                      <a:r>
                        <a:rPr lang="es-AR" sz="1800" kern="100" dirty="0">
                          <a:effectLst/>
                        </a:rPr>
                        <a:t>JUEVES</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3740401725"/>
                  </a:ext>
                </a:extLst>
              </a:tr>
              <a:tr h="317990">
                <a:tc gridSpan="3">
                  <a:txBody>
                    <a:bodyPr/>
                    <a:lstStyle/>
                    <a:p>
                      <a:pPr algn="ctr">
                        <a:lnSpc>
                          <a:spcPct val="107000"/>
                        </a:lnSpc>
                        <a:spcAft>
                          <a:spcPts val="800"/>
                        </a:spcAft>
                      </a:pPr>
                      <a:r>
                        <a:rPr lang="es-AR" sz="1200" kern="100" dirty="0">
                          <a:solidFill>
                            <a:srgbClr val="FF0000"/>
                          </a:solidFill>
                          <a:effectLst/>
                        </a:rPr>
                        <a:t>PRACTICOS</a:t>
                      </a:r>
                      <a:endParaRPr lang="es-419" sz="11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3322814640"/>
                  </a:ext>
                </a:extLst>
              </a:tr>
              <a:tr h="317990">
                <a:tc>
                  <a:txBody>
                    <a:bodyPr/>
                    <a:lstStyle/>
                    <a:p>
                      <a:pPr algn="ctr">
                        <a:lnSpc>
                          <a:spcPct val="107000"/>
                        </a:lnSpc>
                        <a:spcAft>
                          <a:spcPts val="800"/>
                        </a:spcAft>
                      </a:pPr>
                      <a:r>
                        <a:rPr lang="es-AR" sz="1600" b="1" kern="100" dirty="0">
                          <a:solidFill>
                            <a:schemeClr val="tx1"/>
                          </a:solidFill>
                          <a:effectLst/>
                        </a:rPr>
                        <a:t>Comisión 1</a:t>
                      </a:r>
                      <a:endParaRPr lang="es-419"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800"/>
                        </a:spcAft>
                      </a:pPr>
                      <a:r>
                        <a:rPr lang="es-AR" sz="1600" b="1" kern="100" dirty="0">
                          <a:solidFill>
                            <a:schemeClr val="tx1"/>
                          </a:solidFill>
                          <a:effectLst/>
                        </a:rPr>
                        <a:t>Comisión 2</a:t>
                      </a:r>
                      <a:endParaRPr lang="es-419"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800"/>
                        </a:spcAft>
                      </a:pPr>
                      <a:r>
                        <a:rPr lang="es-AR" sz="1600" b="1" kern="100" dirty="0">
                          <a:solidFill>
                            <a:schemeClr val="tx1"/>
                          </a:solidFill>
                          <a:effectLst/>
                        </a:rPr>
                        <a:t>Comisión 3</a:t>
                      </a:r>
                      <a:endParaRPr lang="es-419"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205955265"/>
                  </a:ext>
                </a:extLst>
              </a:tr>
              <a:tr h="317990">
                <a:tc>
                  <a:txBody>
                    <a:bodyPr/>
                    <a:lstStyle/>
                    <a:p>
                      <a:pPr algn="ctr">
                        <a:lnSpc>
                          <a:spcPct val="107000"/>
                        </a:lnSpc>
                        <a:spcAft>
                          <a:spcPts val="800"/>
                        </a:spcAft>
                      </a:pPr>
                      <a:r>
                        <a:rPr lang="es-AR" sz="1600" b="0" kern="100" dirty="0">
                          <a:solidFill>
                            <a:schemeClr val="tx1"/>
                          </a:solidFill>
                          <a:effectLst/>
                        </a:rPr>
                        <a:t>8:00 a 10:00 hs</a:t>
                      </a:r>
                      <a:endParaRPr lang="es-419"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800"/>
                        </a:spcAft>
                      </a:pPr>
                      <a:r>
                        <a:rPr lang="es-AR" sz="1600" kern="100" dirty="0">
                          <a:solidFill>
                            <a:schemeClr val="tx1"/>
                          </a:solidFill>
                          <a:effectLst/>
                        </a:rPr>
                        <a:t>8:00 a 10:00 hs</a:t>
                      </a:r>
                      <a:endParaRPr lang="es-419"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800"/>
                        </a:spcAft>
                      </a:pPr>
                      <a:r>
                        <a:rPr lang="es-AR" sz="1600" kern="100" dirty="0">
                          <a:solidFill>
                            <a:schemeClr val="tx1"/>
                          </a:solidFill>
                          <a:effectLst/>
                        </a:rPr>
                        <a:t>10:15 a 12:15 hs </a:t>
                      </a:r>
                      <a:endParaRPr lang="es-419"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60082837"/>
                  </a:ext>
                </a:extLst>
              </a:tr>
              <a:tr h="317990">
                <a:tc>
                  <a:txBody>
                    <a:bodyPr/>
                    <a:lstStyle/>
                    <a:p>
                      <a:pPr algn="ctr">
                        <a:lnSpc>
                          <a:spcPct val="107000"/>
                        </a:lnSpc>
                        <a:spcAft>
                          <a:spcPts val="800"/>
                        </a:spcAft>
                      </a:pPr>
                      <a:r>
                        <a:rPr lang="es-AR" sz="1600" b="0" kern="100" dirty="0">
                          <a:solidFill>
                            <a:schemeClr val="tx1"/>
                          </a:solidFill>
                          <a:effectLst/>
                        </a:rPr>
                        <a:t>Salón C</a:t>
                      </a:r>
                      <a:endParaRPr lang="es-419" sz="16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800"/>
                        </a:spcAft>
                      </a:pPr>
                      <a:r>
                        <a:rPr lang="es-AR" sz="1600" kern="100" dirty="0">
                          <a:solidFill>
                            <a:schemeClr val="tx1"/>
                          </a:solidFill>
                          <a:effectLst/>
                        </a:rPr>
                        <a:t>Salón Schiffo</a:t>
                      </a:r>
                      <a:endParaRPr lang="es-419"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800"/>
                        </a:spcAft>
                      </a:pPr>
                      <a:r>
                        <a:rPr lang="es-AR" sz="1600" kern="100" dirty="0">
                          <a:solidFill>
                            <a:schemeClr val="tx1"/>
                          </a:solidFill>
                          <a:effectLst/>
                        </a:rPr>
                        <a:t>Salón Schiffo  </a:t>
                      </a:r>
                      <a:endParaRPr lang="es-419"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42613601"/>
                  </a:ext>
                </a:extLst>
              </a:tr>
              <a:tr h="317990">
                <a:tc>
                  <a:txBody>
                    <a:bodyPr/>
                    <a:lstStyle/>
                    <a:p>
                      <a:pPr algn="ctr">
                        <a:lnSpc>
                          <a:spcPct val="107000"/>
                        </a:lnSpc>
                        <a:spcAft>
                          <a:spcPts val="800"/>
                        </a:spcAft>
                      </a:pPr>
                      <a:r>
                        <a:rPr lang="es-AR" sz="1400" b="0" kern="100" dirty="0">
                          <a:solidFill>
                            <a:schemeClr val="tx1"/>
                          </a:solidFill>
                          <a:effectLst/>
                        </a:rPr>
                        <a:t>Agustina Alegre</a:t>
                      </a:r>
                    </a:p>
                    <a:p>
                      <a:pPr algn="ctr">
                        <a:lnSpc>
                          <a:spcPct val="107000"/>
                        </a:lnSpc>
                        <a:spcAft>
                          <a:spcPts val="800"/>
                        </a:spcAft>
                      </a:pPr>
                      <a:r>
                        <a:rPr lang="es-AR"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Fernández Rubio, Yessenia</a:t>
                      </a:r>
                      <a:endParaRPr lang="es-419"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800"/>
                        </a:spcAft>
                      </a:pPr>
                      <a:r>
                        <a:rPr lang="es-AR" sz="1400" kern="100" dirty="0">
                          <a:solidFill>
                            <a:schemeClr val="tx1"/>
                          </a:solidFill>
                          <a:effectLst/>
                        </a:rPr>
                        <a:t>Liliana </a:t>
                      </a:r>
                      <a:r>
                        <a:rPr lang="es-AR" sz="1400" kern="100" dirty="0" err="1">
                          <a:solidFill>
                            <a:schemeClr val="tx1"/>
                          </a:solidFill>
                          <a:effectLst/>
                        </a:rPr>
                        <a:t>Rios</a:t>
                      </a:r>
                      <a:r>
                        <a:rPr lang="es-AR" sz="1400" kern="100" dirty="0">
                          <a:solidFill>
                            <a:schemeClr val="tx1"/>
                          </a:solidFill>
                          <a:effectLst/>
                        </a:rPr>
                        <a:t> Machuca</a:t>
                      </a:r>
                      <a:endParaRPr lang="es-419"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800"/>
                        </a:spcAft>
                      </a:pPr>
                      <a:r>
                        <a:rPr lang="es-AR" sz="1400" kern="100" dirty="0">
                          <a:solidFill>
                            <a:schemeClr val="tx1"/>
                          </a:solidFill>
                          <a:effectLst/>
                        </a:rPr>
                        <a:t>Florencia Salinas</a:t>
                      </a:r>
                      <a:endParaRPr lang="es-419"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35255988"/>
                  </a:ext>
                </a:extLst>
              </a:tr>
            </a:tbl>
          </a:graphicData>
        </a:graphic>
      </p:graphicFrame>
      <p:graphicFrame>
        <p:nvGraphicFramePr>
          <p:cNvPr id="11" name="Tabla 10">
            <a:extLst>
              <a:ext uri="{FF2B5EF4-FFF2-40B4-BE49-F238E27FC236}">
                <a16:creationId xmlns:a16="http://schemas.microsoft.com/office/drawing/2014/main" id="{20236FBD-E6A9-4CC2-B38A-66ED4149E233}"/>
              </a:ext>
            </a:extLst>
          </p:cNvPr>
          <p:cNvGraphicFramePr>
            <a:graphicFrameLocks noGrp="1"/>
          </p:cNvGraphicFramePr>
          <p:nvPr>
            <p:extLst>
              <p:ext uri="{D42A27DB-BD31-4B8C-83A1-F6EECF244321}">
                <p14:modId xmlns:p14="http://schemas.microsoft.com/office/powerpoint/2010/main" val="1961308389"/>
              </p:ext>
            </p:extLst>
          </p:nvPr>
        </p:nvGraphicFramePr>
        <p:xfrm>
          <a:off x="512484" y="4077072"/>
          <a:ext cx="2317512" cy="1471652"/>
        </p:xfrm>
        <a:graphic>
          <a:graphicData uri="http://schemas.openxmlformats.org/drawingml/2006/table">
            <a:tbl>
              <a:tblPr firstRow="1" firstCol="1" bandRow="1">
                <a:tableStyleId>{5C22544A-7EE6-4342-B048-85BDC9FD1C3A}</a:tableStyleId>
              </a:tblPr>
              <a:tblGrid>
                <a:gridCol w="2317512">
                  <a:extLst>
                    <a:ext uri="{9D8B030D-6E8A-4147-A177-3AD203B41FA5}">
                      <a16:colId xmlns:a16="http://schemas.microsoft.com/office/drawing/2014/main" val="2336735984"/>
                    </a:ext>
                  </a:extLst>
                </a:gridCol>
              </a:tblGrid>
              <a:tr h="367913">
                <a:tc>
                  <a:txBody>
                    <a:bodyPr/>
                    <a:lstStyle/>
                    <a:p>
                      <a:pPr algn="ctr">
                        <a:lnSpc>
                          <a:spcPct val="107000"/>
                        </a:lnSpc>
                        <a:spcAft>
                          <a:spcPts val="800"/>
                        </a:spcAft>
                      </a:pPr>
                      <a:r>
                        <a:rPr lang="es-AR" sz="1800" kern="100">
                          <a:effectLst/>
                        </a:rPr>
                        <a:t>JUEVES </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4712164"/>
                  </a:ext>
                </a:extLst>
              </a:tr>
              <a:tr h="367913">
                <a:tc>
                  <a:txBody>
                    <a:bodyPr/>
                    <a:lstStyle/>
                    <a:p>
                      <a:pPr algn="ctr">
                        <a:lnSpc>
                          <a:spcPct val="107000"/>
                        </a:lnSpc>
                        <a:spcAft>
                          <a:spcPts val="800"/>
                        </a:spcAft>
                      </a:pPr>
                      <a:r>
                        <a:rPr lang="es-AR" sz="1400" kern="100">
                          <a:effectLst/>
                        </a:rPr>
                        <a:t>21 /8/25</a:t>
                      </a:r>
                      <a:endParaRPr lang="es-419"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3161884"/>
                  </a:ext>
                </a:extLst>
              </a:tr>
              <a:tr h="367913">
                <a:tc>
                  <a:txBody>
                    <a:bodyPr/>
                    <a:lstStyle/>
                    <a:p>
                      <a:pPr algn="ctr">
                        <a:lnSpc>
                          <a:spcPct val="107000"/>
                        </a:lnSpc>
                        <a:spcAft>
                          <a:spcPts val="800"/>
                        </a:spcAft>
                      </a:pPr>
                      <a:r>
                        <a:rPr lang="es-AR" sz="1400" kern="100">
                          <a:effectLst/>
                        </a:rPr>
                        <a:t>9/10/25 </a:t>
                      </a:r>
                      <a:endParaRPr lang="es-419"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6602913"/>
                  </a:ext>
                </a:extLst>
              </a:tr>
              <a:tr h="367913">
                <a:tc>
                  <a:txBody>
                    <a:bodyPr/>
                    <a:lstStyle/>
                    <a:p>
                      <a:pPr algn="ctr">
                        <a:lnSpc>
                          <a:spcPct val="107000"/>
                        </a:lnSpc>
                        <a:spcAft>
                          <a:spcPts val="800"/>
                        </a:spcAft>
                      </a:pPr>
                      <a:r>
                        <a:rPr lang="es-AR" sz="1400" kern="100" dirty="0">
                          <a:effectLst/>
                        </a:rPr>
                        <a:t>Parciales:  1, 2 y 3 </a:t>
                      </a:r>
                      <a:endParaRPr lang="es-419"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1674221"/>
                  </a:ext>
                </a:extLst>
              </a:tr>
            </a:tbl>
          </a:graphicData>
        </a:graphic>
      </p:graphicFrame>
      <p:pic>
        <p:nvPicPr>
          <p:cNvPr id="12" name="Imagen 11">
            <a:extLst>
              <a:ext uri="{FF2B5EF4-FFF2-40B4-BE49-F238E27FC236}">
                <a16:creationId xmlns:a16="http://schemas.microsoft.com/office/drawing/2014/main" id="{FF3B23D4-FE84-443A-88AA-4EAFD93EB989}"/>
              </a:ext>
            </a:extLst>
          </p:cNvPr>
          <p:cNvPicPr>
            <a:picLocks noChangeAspect="1"/>
          </p:cNvPicPr>
          <p:nvPr/>
        </p:nvPicPr>
        <p:blipFill>
          <a:blip r:embed="rId2"/>
          <a:stretch>
            <a:fillRect/>
          </a:stretch>
        </p:blipFill>
        <p:spPr>
          <a:xfrm>
            <a:off x="4756765" y="6165824"/>
            <a:ext cx="310923" cy="384081"/>
          </a:xfrm>
          <a:prstGeom prst="rect">
            <a:avLst/>
          </a:prstGeom>
        </p:spPr>
      </p:pic>
      <p:graphicFrame>
        <p:nvGraphicFramePr>
          <p:cNvPr id="14" name="Tabla 13">
            <a:extLst>
              <a:ext uri="{FF2B5EF4-FFF2-40B4-BE49-F238E27FC236}">
                <a16:creationId xmlns:a16="http://schemas.microsoft.com/office/drawing/2014/main" id="{C82E516F-918A-4790-9F0D-57E1A4B18E22}"/>
              </a:ext>
            </a:extLst>
          </p:cNvPr>
          <p:cNvGraphicFramePr>
            <a:graphicFrameLocks noGrp="1"/>
          </p:cNvGraphicFramePr>
          <p:nvPr>
            <p:extLst>
              <p:ext uri="{D42A27DB-BD31-4B8C-83A1-F6EECF244321}">
                <p14:modId xmlns:p14="http://schemas.microsoft.com/office/powerpoint/2010/main" val="1289593731"/>
              </p:ext>
            </p:extLst>
          </p:nvPr>
        </p:nvGraphicFramePr>
        <p:xfrm>
          <a:off x="5148064" y="5962113"/>
          <a:ext cx="2317512" cy="735826"/>
        </p:xfrm>
        <a:graphic>
          <a:graphicData uri="http://schemas.openxmlformats.org/drawingml/2006/table">
            <a:tbl>
              <a:tblPr firstRow="1" firstCol="1" bandRow="1">
                <a:tableStyleId>{5C22544A-7EE6-4342-B048-85BDC9FD1C3A}</a:tableStyleId>
              </a:tblPr>
              <a:tblGrid>
                <a:gridCol w="2317512">
                  <a:extLst>
                    <a:ext uri="{9D8B030D-6E8A-4147-A177-3AD203B41FA5}">
                      <a16:colId xmlns:a16="http://schemas.microsoft.com/office/drawing/2014/main" val="2336735984"/>
                    </a:ext>
                  </a:extLst>
                </a:gridCol>
              </a:tblGrid>
              <a:tr h="367913">
                <a:tc>
                  <a:txBody>
                    <a:bodyPr/>
                    <a:lstStyle/>
                    <a:p>
                      <a:pPr algn="ctr">
                        <a:lnSpc>
                          <a:spcPct val="107000"/>
                        </a:lnSpc>
                        <a:spcAft>
                          <a:spcPts val="800"/>
                        </a:spcAft>
                      </a:pPr>
                      <a:r>
                        <a:rPr lang="es-AR" sz="1800" kern="100" dirty="0">
                          <a:effectLst/>
                        </a:rPr>
                        <a:t>JUEVES </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4712164"/>
                  </a:ext>
                </a:extLst>
              </a:tr>
              <a:tr h="367913">
                <a:tc>
                  <a:txBody>
                    <a:bodyPr/>
                    <a:lstStyle/>
                    <a:p>
                      <a:pPr algn="ctr">
                        <a:lnSpc>
                          <a:spcPct val="107000"/>
                        </a:lnSpc>
                        <a:spcAft>
                          <a:spcPts val="800"/>
                        </a:spcAft>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Parciales + Prácticos</a:t>
                      </a:r>
                      <a:endParaRPr lang="es-419"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3161884"/>
                  </a:ext>
                </a:extLst>
              </a:tr>
            </a:tbl>
          </a:graphicData>
        </a:graphic>
      </p:graphicFrame>
    </p:spTree>
    <p:extLst>
      <p:ext uri="{BB962C8B-B14F-4D97-AF65-F5344CB8AC3E}">
        <p14:creationId xmlns:p14="http://schemas.microsoft.com/office/powerpoint/2010/main" val="247207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144000" cy="6858000"/>
          </a:xfrm>
          <a:prstGeom prst="rect">
            <a:avLst/>
          </a:prstGeom>
          <a:solidFill>
            <a:srgbClr val="303B19"/>
          </a:solidFill>
        </p:spPr>
        <p:txBody>
          <a:bodyPr wrap="square" rtlCol="0">
            <a:spAutoFit/>
          </a:bodyPr>
          <a:lstStyle/>
          <a:p>
            <a:endParaRPr lang="es-AR" dirty="0">
              <a:solidFill>
                <a:prstClr val="black"/>
              </a:solidFill>
            </a:endParaRPr>
          </a:p>
        </p:txBody>
      </p:sp>
      <p:pic>
        <p:nvPicPr>
          <p:cNvPr id="7" name="Imagen 6"/>
          <p:cNvPicPr>
            <a:picLocks noChangeAspect="1"/>
          </p:cNvPicPr>
          <p:nvPr/>
        </p:nvPicPr>
        <p:blipFill>
          <a:blip r:embed="rId2"/>
          <a:stretch>
            <a:fillRect/>
          </a:stretch>
        </p:blipFill>
        <p:spPr>
          <a:xfrm>
            <a:off x="8189794" y="188640"/>
            <a:ext cx="954206" cy="715654"/>
          </a:xfrm>
          <a:prstGeom prst="rect">
            <a:avLst/>
          </a:prstGeom>
        </p:spPr>
      </p:pic>
      <p:pic>
        <p:nvPicPr>
          <p:cNvPr id="3" name="Imagen 2">
            <a:extLst>
              <a:ext uri="{FF2B5EF4-FFF2-40B4-BE49-F238E27FC236}">
                <a16:creationId xmlns:a16="http://schemas.microsoft.com/office/drawing/2014/main" id="{43BB2784-71FD-4418-9789-F7579B0940C6}"/>
              </a:ext>
            </a:extLst>
          </p:cNvPr>
          <p:cNvPicPr>
            <a:picLocks noChangeAspect="1"/>
          </p:cNvPicPr>
          <p:nvPr/>
        </p:nvPicPr>
        <p:blipFill rotWithShape="1">
          <a:blip r:embed="rId3"/>
          <a:srcRect l="5901" t="17801" r="5113" b="6600"/>
          <a:stretch/>
        </p:blipFill>
        <p:spPr>
          <a:xfrm>
            <a:off x="51498" y="838945"/>
            <a:ext cx="9041004" cy="5542383"/>
          </a:xfrm>
          <a:prstGeom prst="rect">
            <a:avLst/>
          </a:prstGeom>
        </p:spPr>
      </p:pic>
      <p:sp>
        <p:nvSpPr>
          <p:cNvPr id="5" name="CuadroTexto 4">
            <a:extLst>
              <a:ext uri="{FF2B5EF4-FFF2-40B4-BE49-F238E27FC236}">
                <a16:creationId xmlns:a16="http://schemas.microsoft.com/office/drawing/2014/main" id="{54FF3FF3-BA6A-40CF-B284-E52315F21C89}"/>
              </a:ext>
            </a:extLst>
          </p:cNvPr>
          <p:cNvSpPr txBox="1"/>
          <p:nvPr/>
        </p:nvSpPr>
        <p:spPr>
          <a:xfrm>
            <a:off x="1979712" y="188640"/>
            <a:ext cx="5472608" cy="461665"/>
          </a:xfrm>
          <a:prstGeom prst="rect">
            <a:avLst/>
          </a:prstGeom>
          <a:noFill/>
        </p:spPr>
        <p:txBody>
          <a:bodyPr wrap="square" rtlCol="0">
            <a:spAutoFit/>
          </a:bodyPr>
          <a:lstStyle/>
          <a:p>
            <a:r>
              <a:rPr lang="es-MX" sz="2400" dirty="0">
                <a:solidFill>
                  <a:schemeClr val="bg1"/>
                </a:solidFill>
              </a:rPr>
              <a:t>Cronograma de clases general 2025 </a:t>
            </a:r>
            <a:endParaRPr lang="es-419" sz="2400" dirty="0">
              <a:solidFill>
                <a:schemeClr val="bg1"/>
              </a:solidFill>
            </a:endParaRPr>
          </a:p>
        </p:txBody>
      </p:sp>
    </p:spTree>
    <p:extLst>
      <p:ext uri="{BB962C8B-B14F-4D97-AF65-F5344CB8AC3E}">
        <p14:creationId xmlns:p14="http://schemas.microsoft.com/office/powerpoint/2010/main" val="172742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144000" cy="6858000"/>
          </a:xfrm>
          <a:prstGeom prst="rect">
            <a:avLst/>
          </a:prstGeom>
          <a:solidFill>
            <a:srgbClr val="303B19"/>
          </a:solidFill>
        </p:spPr>
        <p:txBody>
          <a:bodyPr wrap="square" rtlCol="0">
            <a:spAutoFit/>
          </a:bodyPr>
          <a:lstStyle/>
          <a:p>
            <a:endParaRPr lang="es-AR" dirty="0">
              <a:solidFill>
                <a:prstClr val="black"/>
              </a:solidFill>
            </a:endParaRPr>
          </a:p>
        </p:txBody>
      </p:sp>
      <p:pic>
        <p:nvPicPr>
          <p:cNvPr id="7" name="Imagen 6"/>
          <p:cNvPicPr>
            <a:picLocks noChangeAspect="1"/>
          </p:cNvPicPr>
          <p:nvPr/>
        </p:nvPicPr>
        <p:blipFill>
          <a:blip r:embed="rId2"/>
          <a:stretch>
            <a:fillRect/>
          </a:stretch>
        </p:blipFill>
        <p:spPr>
          <a:xfrm>
            <a:off x="8028384" y="51779"/>
            <a:ext cx="954206" cy="715654"/>
          </a:xfrm>
          <a:prstGeom prst="rect">
            <a:avLst/>
          </a:prstGeom>
        </p:spPr>
      </p:pic>
      <p:sp>
        <p:nvSpPr>
          <p:cNvPr id="5" name="CuadroTexto 4">
            <a:extLst>
              <a:ext uri="{FF2B5EF4-FFF2-40B4-BE49-F238E27FC236}">
                <a16:creationId xmlns:a16="http://schemas.microsoft.com/office/drawing/2014/main" id="{54FF3FF3-BA6A-40CF-B284-E52315F21C89}"/>
              </a:ext>
            </a:extLst>
          </p:cNvPr>
          <p:cNvSpPr txBox="1"/>
          <p:nvPr/>
        </p:nvSpPr>
        <p:spPr>
          <a:xfrm>
            <a:off x="1835696" y="111673"/>
            <a:ext cx="5472608" cy="461665"/>
          </a:xfrm>
          <a:prstGeom prst="rect">
            <a:avLst/>
          </a:prstGeom>
          <a:noFill/>
        </p:spPr>
        <p:txBody>
          <a:bodyPr wrap="square" rtlCol="0">
            <a:spAutoFit/>
          </a:bodyPr>
          <a:lstStyle/>
          <a:p>
            <a:r>
              <a:rPr lang="es-MX" sz="2400" dirty="0">
                <a:solidFill>
                  <a:schemeClr val="bg1"/>
                </a:solidFill>
              </a:rPr>
              <a:t>Cronograma de clases Prácticas 2025 </a:t>
            </a:r>
            <a:endParaRPr lang="es-419" sz="2400" dirty="0">
              <a:solidFill>
                <a:schemeClr val="bg1"/>
              </a:solidFill>
            </a:endParaRPr>
          </a:p>
        </p:txBody>
      </p:sp>
      <p:pic>
        <p:nvPicPr>
          <p:cNvPr id="9" name="Imagen 8">
            <a:extLst>
              <a:ext uri="{FF2B5EF4-FFF2-40B4-BE49-F238E27FC236}">
                <a16:creationId xmlns:a16="http://schemas.microsoft.com/office/drawing/2014/main" id="{BA7921D7-838D-46A4-B7B6-08EE591495FD}"/>
              </a:ext>
            </a:extLst>
          </p:cNvPr>
          <p:cNvPicPr>
            <a:picLocks noChangeAspect="1"/>
          </p:cNvPicPr>
          <p:nvPr/>
        </p:nvPicPr>
        <p:blipFill>
          <a:blip r:embed="rId3"/>
          <a:stretch>
            <a:fillRect/>
          </a:stretch>
        </p:blipFill>
        <p:spPr>
          <a:xfrm>
            <a:off x="1259632" y="679588"/>
            <a:ext cx="6840760" cy="5967276"/>
          </a:xfrm>
          <a:prstGeom prst="rect">
            <a:avLst/>
          </a:prstGeom>
        </p:spPr>
      </p:pic>
    </p:spTree>
    <p:extLst>
      <p:ext uri="{BB962C8B-B14F-4D97-AF65-F5344CB8AC3E}">
        <p14:creationId xmlns:p14="http://schemas.microsoft.com/office/powerpoint/2010/main" val="2528525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144000" cy="6858000"/>
          </a:xfrm>
          <a:prstGeom prst="rect">
            <a:avLst/>
          </a:prstGeom>
          <a:solidFill>
            <a:srgbClr val="303B19"/>
          </a:solidFill>
        </p:spPr>
        <p:txBody>
          <a:bodyPr wrap="square" rtlCol="0">
            <a:spAutoFit/>
          </a:bodyPr>
          <a:lstStyle/>
          <a:p>
            <a:endParaRPr lang="es-AR" dirty="0">
              <a:solidFill>
                <a:prstClr val="black"/>
              </a:solidFill>
            </a:endParaRPr>
          </a:p>
        </p:txBody>
      </p:sp>
      <p:pic>
        <p:nvPicPr>
          <p:cNvPr id="7" name="Imagen 6"/>
          <p:cNvPicPr>
            <a:picLocks noChangeAspect="1"/>
          </p:cNvPicPr>
          <p:nvPr/>
        </p:nvPicPr>
        <p:blipFill>
          <a:blip r:embed="rId2"/>
          <a:stretch>
            <a:fillRect/>
          </a:stretch>
        </p:blipFill>
        <p:spPr>
          <a:xfrm>
            <a:off x="7651228" y="80408"/>
            <a:ext cx="1049697" cy="787273"/>
          </a:xfrm>
          <a:prstGeom prst="rect">
            <a:avLst/>
          </a:prstGeom>
        </p:spPr>
      </p:pic>
      <p:sp>
        <p:nvSpPr>
          <p:cNvPr id="8" name="CuadroTexto 7"/>
          <p:cNvSpPr txBox="1"/>
          <p:nvPr/>
        </p:nvSpPr>
        <p:spPr>
          <a:xfrm>
            <a:off x="135202" y="867681"/>
            <a:ext cx="8873596" cy="5632311"/>
          </a:xfrm>
          <a:prstGeom prst="rect">
            <a:avLst/>
          </a:prstGeom>
          <a:noFill/>
        </p:spPr>
        <p:txBody>
          <a:bodyPr wrap="square" rtlCol="0">
            <a:spAutoFit/>
          </a:bodyPr>
          <a:lstStyle/>
          <a:p>
            <a:pPr lvl="0"/>
            <a:r>
              <a:rPr lang="es-MX" b="1" dirty="0">
                <a:solidFill>
                  <a:schemeClr val="accent6">
                    <a:lumMod val="75000"/>
                  </a:schemeClr>
                </a:solidFill>
              </a:rPr>
              <a:t>ASISTENCIA</a:t>
            </a:r>
            <a:r>
              <a:rPr lang="es-MX" dirty="0">
                <a:solidFill>
                  <a:schemeClr val="bg1"/>
                </a:solidFill>
              </a:rPr>
              <a:t>: 75% de </a:t>
            </a:r>
            <a:r>
              <a:rPr lang="es-MX" b="1" u="sng" dirty="0">
                <a:solidFill>
                  <a:schemeClr val="bg1"/>
                </a:solidFill>
              </a:rPr>
              <a:t>CLASES DADAS</a:t>
            </a:r>
            <a:r>
              <a:rPr lang="es-MX" dirty="0">
                <a:solidFill>
                  <a:schemeClr val="bg1"/>
                </a:solidFill>
              </a:rPr>
              <a:t> (dos clases semanales), salvo los días de parcial que también tendrán clase práctica, en este caso se considerarán </a:t>
            </a:r>
            <a:r>
              <a:rPr lang="es-MX" b="1" u="sng" dirty="0">
                <a:solidFill>
                  <a:schemeClr val="bg1"/>
                </a:solidFill>
              </a:rPr>
              <a:t>dos asistencias en el mismo día</a:t>
            </a:r>
            <a:r>
              <a:rPr lang="es-MX" dirty="0">
                <a:solidFill>
                  <a:schemeClr val="bg1"/>
                </a:solidFill>
              </a:rPr>
              <a:t>. </a:t>
            </a:r>
          </a:p>
          <a:p>
            <a:pPr lvl="0"/>
            <a:endParaRPr lang="es-MX" dirty="0">
              <a:solidFill>
                <a:schemeClr val="bg1"/>
              </a:solidFill>
            </a:endParaRPr>
          </a:p>
          <a:p>
            <a:pPr lvl="0" algn="just"/>
            <a:r>
              <a:rPr lang="es-MX" b="1" u="sng" dirty="0">
                <a:solidFill>
                  <a:schemeClr val="accent6">
                    <a:lumMod val="75000"/>
                  </a:schemeClr>
                </a:solidFill>
              </a:rPr>
              <a:t>Ausentes por haber rendido Examen Final </a:t>
            </a:r>
            <a:r>
              <a:rPr lang="es-MX" dirty="0">
                <a:solidFill>
                  <a:schemeClr val="bg1"/>
                </a:solidFill>
              </a:rPr>
              <a:t>se consideran ausentes justificados pero se </a:t>
            </a:r>
            <a:r>
              <a:rPr lang="es-MX" u="sng" dirty="0">
                <a:solidFill>
                  <a:schemeClr val="bg1"/>
                </a:solidFill>
              </a:rPr>
              <a:t>siguen computando como ausentes</a:t>
            </a:r>
            <a:r>
              <a:rPr lang="es-MX" dirty="0">
                <a:solidFill>
                  <a:schemeClr val="bg1"/>
                </a:solidFill>
              </a:rPr>
              <a:t>. Tendrán que avisar y traer comprobante de haber rendido para que el ausente se lo considere como justificable. Este comprobante se debe llevar al docente de la comisión correspondiente en la clase siguiente.</a:t>
            </a:r>
            <a:endParaRPr lang="es-AR" dirty="0">
              <a:solidFill>
                <a:schemeClr val="bg1"/>
              </a:solidFill>
            </a:endParaRPr>
          </a:p>
          <a:p>
            <a:pPr lvl="0"/>
            <a:endParaRPr lang="es-MX" dirty="0">
              <a:solidFill>
                <a:schemeClr val="bg1"/>
              </a:solidFill>
            </a:endParaRPr>
          </a:p>
          <a:p>
            <a:pPr lvl="0"/>
            <a:r>
              <a:rPr lang="es-MX" b="1" dirty="0">
                <a:solidFill>
                  <a:schemeClr val="accent6">
                    <a:lumMod val="75000"/>
                  </a:schemeClr>
                </a:solidFill>
              </a:rPr>
              <a:t>PARCIALES</a:t>
            </a:r>
            <a:r>
              <a:rPr lang="es-MX" b="1" dirty="0">
                <a:solidFill>
                  <a:schemeClr val="bg1"/>
                </a:solidFill>
              </a:rPr>
              <a:t>:</a:t>
            </a:r>
            <a:r>
              <a:rPr lang="es-MX" dirty="0">
                <a:solidFill>
                  <a:schemeClr val="bg1"/>
                </a:solidFill>
              </a:rPr>
              <a:t> Deberán aprobar </a:t>
            </a:r>
            <a:r>
              <a:rPr lang="es-MX" b="1" u="sng" dirty="0">
                <a:solidFill>
                  <a:schemeClr val="bg1"/>
                </a:solidFill>
              </a:rPr>
              <a:t>dos </a:t>
            </a:r>
            <a:r>
              <a:rPr lang="es-MX" dirty="0">
                <a:solidFill>
                  <a:schemeClr val="bg1"/>
                </a:solidFill>
              </a:rPr>
              <a:t>parciales de los tres parciales establecidos con calificación mínima de </a:t>
            </a:r>
            <a:r>
              <a:rPr lang="es-MX" b="1" u="sng" dirty="0">
                <a:solidFill>
                  <a:schemeClr val="bg1"/>
                </a:solidFill>
              </a:rPr>
              <a:t>6 (seis).</a:t>
            </a:r>
            <a:r>
              <a:rPr lang="es-MX" b="1" dirty="0">
                <a:solidFill>
                  <a:schemeClr val="bg1"/>
                </a:solidFill>
              </a:rPr>
              <a:t>  </a:t>
            </a:r>
            <a:r>
              <a:rPr lang="es-MX" b="1" u="sng" dirty="0">
                <a:solidFill>
                  <a:srgbClr val="FF0000"/>
                </a:solidFill>
              </a:rPr>
              <a:t>Parciales con desarrollo grupal</a:t>
            </a:r>
            <a:endParaRPr lang="es-AR" b="1" u="sng" dirty="0">
              <a:solidFill>
                <a:srgbClr val="FF0000"/>
              </a:solidFill>
            </a:endParaRPr>
          </a:p>
          <a:p>
            <a:endParaRPr lang="es-MX" strike="sngStrike" dirty="0">
              <a:solidFill>
                <a:schemeClr val="bg1"/>
              </a:solidFill>
            </a:endParaRPr>
          </a:p>
          <a:p>
            <a:pPr algn="just"/>
            <a:r>
              <a:rPr lang="es-MX" strike="sngStrike" dirty="0">
                <a:solidFill>
                  <a:schemeClr val="bg1"/>
                </a:solidFill>
              </a:rPr>
              <a:t>-</a:t>
            </a:r>
            <a:r>
              <a:rPr lang="es-MX" b="1" dirty="0">
                <a:solidFill>
                  <a:schemeClr val="accent6">
                    <a:lumMod val="75000"/>
                  </a:schemeClr>
                </a:solidFill>
              </a:rPr>
              <a:t>RECUPERATORIOS</a:t>
            </a:r>
            <a:r>
              <a:rPr lang="es-MX" dirty="0">
                <a:solidFill>
                  <a:schemeClr val="bg1"/>
                </a:solidFill>
              </a:rPr>
              <a:t>: dispondrán de </a:t>
            </a:r>
            <a:r>
              <a:rPr lang="es-MX" b="1" u="sng" dirty="0">
                <a:solidFill>
                  <a:schemeClr val="bg1"/>
                </a:solidFill>
              </a:rPr>
              <a:t>UN</a:t>
            </a:r>
            <a:r>
              <a:rPr lang="es-MX" dirty="0">
                <a:solidFill>
                  <a:schemeClr val="bg1"/>
                </a:solidFill>
              </a:rPr>
              <a:t> solo recuperatorio por parcial, y solo podrán acceder a esta posibilidad quienes estuvieron </a:t>
            </a:r>
            <a:r>
              <a:rPr lang="es-MX" b="1" u="sng" dirty="0">
                <a:solidFill>
                  <a:schemeClr val="bg1"/>
                </a:solidFill>
              </a:rPr>
              <a:t>PRESENTES</a:t>
            </a:r>
            <a:r>
              <a:rPr lang="es-MX" dirty="0">
                <a:solidFill>
                  <a:schemeClr val="bg1"/>
                </a:solidFill>
              </a:rPr>
              <a:t> en ese parcial que deben recuperar.</a:t>
            </a:r>
            <a:endParaRPr lang="es-AR" dirty="0">
              <a:solidFill>
                <a:schemeClr val="bg1"/>
              </a:solidFill>
            </a:endParaRPr>
          </a:p>
          <a:p>
            <a:pPr algn="just"/>
            <a:endParaRPr lang="es-MX" b="1" dirty="0">
              <a:solidFill>
                <a:schemeClr val="bg1"/>
              </a:solidFill>
            </a:endParaRPr>
          </a:p>
          <a:p>
            <a:pPr algn="just"/>
            <a:r>
              <a:rPr lang="es-MX" b="1" dirty="0">
                <a:solidFill>
                  <a:schemeClr val="accent6">
                    <a:lumMod val="75000"/>
                  </a:schemeClr>
                </a:solidFill>
              </a:rPr>
              <a:t>-EXTRAORDINARIO</a:t>
            </a:r>
            <a:r>
              <a:rPr lang="es-MX" dirty="0">
                <a:solidFill>
                  <a:schemeClr val="bg1"/>
                </a:solidFill>
              </a:rPr>
              <a:t>: Se aplicará esta posibilidad para </a:t>
            </a:r>
            <a:r>
              <a:rPr lang="es-MX" b="1" u="sng" dirty="0">
                <a:solidFill>
                  <a:schemeClr val="bg1"/>
                </a:solidFill>
              </a:rPr>
              <a:t>UN SOLO PARCIAL</a:t>
            </a:r>
            <a:r>
              <a:rPr lang="es-MX" dirty="0">
                <a:solidFill>
                  <a:schemeClr val="bg1"/>
                </a:solidFill>
              </a:rPr>
              <a:t> (considerando que estuvo presente en el recuperatorio).</a:t>
            </a:r>
            <a:endParaRPr lang="es-AR" dirty="0">
              <a:solidFill>
                <a:schemeClr val="bg1"/>
              </a:solidFill>
            </a:endParaRPr>
          </a:p>
          <a:p>
            <a:endParaRPr lang="es-AR" dirty="0">
              <a:solidFill>
                <a:schemeClr val="bg1"/>
              </a:solidFill>
            </a:endParaRPr>
          </a:p>
        </p:txBody>
      </p:sp>
      <p:sp>
        <p:nvSpPr>
          <p:cNvPr id="3" name="CuadroTexto 2">
            <a:extLst>
              <a:ext uri="{FF2B5EF4-FFF2-40B4-BE49-F238E27FC236}">
                <a16:creationId xmlns:a16="http://schemas.microsoft.com/office/drawing/2014/main" id="{524EFA9A-079C-407A-B1CE-B9FBF42C2879}"/>
              </a:ext>
            </a:extLst>
          </p:cNvPr>
          <p:cNvSpPr txBox="1"/>
          <p:nvPr/>
        </p:nvSpPr>
        <p:spPr>
          <a:xfrm>
            <a:off x="1587754" y="243212"/>
            <a:ext cx="6048672" cy="461665"/>
          </a:xfrm>
          <a:prstGeom prst="rect">
            <a:avLst/>
          </a:prstGeom>
          <a:noFill/>
        </p:spPr>
        <p:txBody>
          <a:bodyPr wrap="square" rtlCol="0">
            <a:spAutoFit/>
          </a:bodyPr>
          <a:lstStyle/>
          <a:p>
            <a:r>
              <a:rPr lang="es-MX" sz="2400" dirty="0">
                <a:solidFill>
                  <a:schemeClr val="bg1"/>
                </a:solidFill>
              </a:rPr>
              <a:t>Requisitos para regularizar la asignatura</a:t>
            </a:r>
            <a:endParaRPr lang="es-419" sz="2400" dirty="0">
              <a:solidFill>
                <a:schemeClr val="bg1"/>
              </a:solidFill>
            </a:endParaRPr>
          </a:p>
        </p:txBody>
      </p:sp>
    </p:spTree>
    <p:extLst>
      <p:ext uri="{BB962C8B-B14F-4D97-AF65-F5344CB8AC3E}">
        <p14:creationId xmlns:p14="http://schemas.microsoft.com/office/powerpoint/2010/main" val="31758878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1743</Words>
  <Application>Microsoft Office PowerPoint</Application>
  <PresentationFormat>Presentación en pantalla (4:3)</PresentationFormat>
  <Paragraphs>219</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19</vt:i4>
      </vt:variant>
    </vt:vector>
  </HeadingPairs>
  <TitlesOfParts>
    <vt:vector size="27" baseType="lpstr">
      <vt:lpstr>Adobe Garamond Pro Bold</vt:lpstr>
      <vt:lpstr>Algerian</vt:lpstr>
      <vt:lpstr>Arial</vt:lpstr>
      <vt:lpstr>Calibri</vt:lpstr>
      <vt:lpstr>Calibri Light</vt:lpstr>
      <vt:lpstr>Times New Roman</vt:lpstr>
      <vt:lpstr>Tema de Office</vt:lpstr>
      <vt:lpstr>1_Tema de Office</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intervención :   Resolución de un caso problema de salud</dc:title>
  <dc:creator>Usuaio</dc:creator>
  <cp:lastModifiedBy>Raquel</cp:lastModifiedBy>
  <cp:revision>533</cp:revision>
  <dcterms:created xsi:type="dcterms:W3CDTF">2015-09-09T16:26:55Z</dcterms:created>
  <dcterms:modified xsi:type="dcterms:W3CDTF">2025-07-30T23:54:56Z</dcterms:modified>
</cp:coreProperties>
</file>